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8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0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1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2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3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4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5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6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7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72" r:id="rId2"/>
    <p:sldId id="299" r:id="rId3"/>
    <p:sldId id="300" r:id="rId4"/>
    <p:sldId id="301" r:id="rId5"/>
    <p:sldId id="303" r:id="rId6"/>
    <p:sldId id="311" r:id="rId7"/>
    <p:sldId id="312" r:id="rId8"/>
    <p:sldId id="313" r:id="rId9"/>
    <p:sldId id="314" r:id="rId10"/>
    <p:sldId id="320" r:id="rId11"/>
    <p:sldId id="304" r:id="rId12"/>
    <p:sldId id="321" r:id="rId13"/>
    <p:sldId id="306" r:id="rId14"/>
    <p:sldId id="325" r:id="rId15"/>
    <p:sldId id="337" r:id="rId16"/>
    <p:sldId id="326" r:id="rId17"/>
    <p:sldId id="327" r:id="rId18"/>
    <p:sldId id="324" r:id="rId19"/>
    <p:sldId id="305" r:id="rId20"/>
    <p:sldId id="258" r:id="rId21"/>
  </p:sldIdLst>
  <p:sldSz cx="12192000" cy="6858000"/>
  <p:notesSz cx="6858000" cy="9144000"/>
  <p:kinsoku lang="zh-CN" invalStChars="!),.:;?]}、。—ˇ¨〃々～‖…’”〕〉》」』〗】∶！＂＇），．：；？］｀｜｝·，,。." invalEndChars="([{‘“〔〈《「『〖【（［｛．·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FFF600"/>
    <a:srgbClr val="E1D800"/>
    <a:srgbClr val="78006F"/>
    <a:srgbClr val="66CCFF"/>
    <a:srgbClr val="4DB4AF"/>
    <a:srgbClr val="C3BE00"/>
    <a:srgbClr val="781C6F"/>
    <a:srgbClr val="7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3" autoAdjust="0"/>
    <p:restoredTop sz="86957" autoAdjust="0"/>
  </p:normalViewPr>
  <p:slideViewPr>
    <p:cSldViewPr>
      <p:cViewPr varScale="1">
        <p:scale>
          <a:sx n="70" d="100"/>
          <a:sy n="70" d="100"/>
        </p:scale>
        <p:origin x="-120" y="-402"/>
      </p:cViewPr>
      <p:guideLst>
        <p:guide orient="horz" pos="2066"/>
        <p:guide pos="392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04AD9-2ED7-49E9-B946-E364DE379375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0CD91-CB40-47F3-9FC7-B98A9104B9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34432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7872C-7004-4752-87E6-E3CE587F3B73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157B9-FAE4-4D7E-98DB-217F8B54A3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5497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728" y="-531440"/>
            <a:ext cx="13177464" cy="82093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8.pn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4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4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4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7.png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audio" Target="../media/audio2.wav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4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-222910" y="2188750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-353974" y="25148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-265074" y="26514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-280069" y="182203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-489619" y="207920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-350799" y="297526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-477799" y="26672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-407949" y="286413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-222910" y="2188750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-515899" y="3133444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-369849" y="18132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-351507" y="1880625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-600744" y="2653881"/>
            <a:ext cx="126000" cy="126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-300793" y="3189574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-244437" y="2507742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-355561" y="2999868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962660" y="2266315"/>
            <a:ext cx="10379075" cy="21228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zh-CN" sz="6600" b="1" cap="none" spc="0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平面直角坐标系的概念</a:t>
            </a:r>
          </a:p>
          <a:p>
            <a:pPr algn="ctr"/>
            <a:r>
              <a:rPr lang="zh-CN" altLang="zh-CN" sz="6600" b="1" cap="none" spc="0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和点的坐标特征</a:t>
            </a:r>
          </a:p>
        </p:txBody>
      </p:sp>
      <p:sp>
        <p:nvSpPr>
          <p:cNvPr id="20" name="矩形 19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457" name="Group 2"/>
          <p:cNvGrpSpPr/>
          <p:nvPr/>
        </p:nvGrpSpPr>
        <p:grpSpPr>
          <a:xfrm>
            <a:off x="6685915" y="1868805"/>
            <a:ext cx="685800" cy="4267200"/>
            <a:chOff x="0" y="0"/>
            <a:chExt cx="432" cy="2688"/>
          </a:xfrm>
        </p:grpSpPr>
        <p:sp>
          <p:nvSpPr>
            <p:cNvPr id="19458" name="Line 3"/>
            <p:cNvSpPr/>
            <p:nvPr/>
          </p:nvSpPr>
          <p:spPr>
            <a:xfrm flipV="1">
              <a:off x="288" y="0"/>
              <a:ext cx="0" cy="2688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9459" name="Text Box 4"/>
            <p:cNvSpPr txBox="1"/>
            <p:nvPr/>
          </p:nvSpPr>
          <p:spPr>
            <a:xfrm>
              <a:off x="48" y="288"/>
              <a:ext cx="218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</a:p>
          </p:txBody>
        </p:sp>
        <p:sp>
          <p:nvSpPr>
            <p:cNvPr id="19460" name="Text Box 5"/>
            <p:cNvSpPr txBox="1"/>
            <p:nvPr/>
          </p:nvSpPr>
          <p:spPr>
            <a:xfrm>
              <a:off x="48" y="960"/>
              <a:ext cx="218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</a:p>
          </p:txBody>
        </p:sp>
        <p:sp>
          <p:nvSpPr>
            <p:cNvPr id="19461" name="Text Box 6"/>
            <p:cNvSpPr txBox="1"/>
            <p:nvPr/>
          </p:nvSpPr>
          <p:spPr>
            <a:xfrm>
              <a:off x="48" y="576"/>
              <a:ext cx="218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</a:p>
          </p:txBody>
        </p:sp>
        <p:grpSp>
          <p:nvGrpSpPr>
            <p:cNvPr id="19462" name="Group 7"/>
            <p:cNvGrpSpPr/>
            <p:nvPr/>
          </p:nvGrpSpPr>
          <p:grpSpPr>
            <a:xfrm rot="-5362763">
              <a:off x="192" y="504"/>
              <a:ext cx="312" cy="168"/>
              <a:chOff x="0" y="0"/>
              <a:chExt cx="192" cy="96"/>
            </a:xfrm>
          </p:grpSpPr>
          <p:sp>
            <p:nvSpPr>
              <p:cNvPr id="19463" name="Line 8"/>
              <p:cNvSpPr/>
              <p:nvPr/>
            </p:nvSpPr>
            <p:spPr>
              <a:xfrm>
                <a:off x="0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9464" name="Line 9"/>
              <p:cNvSpPr/>
              <p:nvPr/>
            </p:nvSpPr>
            <p:spPr>
              <a:xfrm>
                <a:off x="192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19465" name="Group 10"/>
            <p:cNvGrpSpPr/>
            <p:nvPr/>
          </p:nvGrpSpPr>
          <p:grpSpPr>
            <a:xfrm rot="-5362763">
              <a:off x="192" y="1152"/>
              <a:ext cx="312" cy="168"/>
              <a:chOff x="0" y="0"/>
              <a:chExt cx="192" cy="96"/>
            </a:xfrm>
          </p:grpSpPr>
          <p:sp>
            <p:nvSpPr>
              <p:cNvPr id="19466" name="Line 11"/>
              <p:cNvSpPr/>
              <p:nvPr/>
            </p:nvSpPr>
            <p:spPr>
              <a:xfrm>
                <a:off x="0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9467" name="Line 12"/>
              <p:cNvSpPr/>
              <p:nvPr/>
            </p:nvSpPr>
            <p:spPr>
              <a:xfrm>
                <a:off x="192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19468" name="Text Box 13"/>
            <p:cNvSpPr txBox="1"/>
            <p:nvPr/>
          </p:nvSpPr>
          <p:spPr>
            <a:xfrm>
              <a:off x="0" y="1920"/>
              <a:ext cx="282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-2</a:t>
              </a:r>
            </a:p>
          </p:txBody>
        </p:sp>
        <p:sp>
          <p:nvSpPr>
            <p:cNvPr id="19469" name="Text Box 14"/>
            <p:cNvSpPr txBox="1"/>
            <p:nvPr/>
          </p:nvSpPr>
          <p:spPr>
            <a:xfrm>
              <a:off x="0" y="1584"/>
              <a:ext cx="282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-1</a:t>
              </a:r>
            </a:p>
          </p:txBody>
        </p:sp>
        <p:sp>
          <p:nvSpPr>
            <p:cNvPr id="19470" name="Text Box 15"/>
            <p:cNvSpPr txBox="1"/>
            <p:nvPr/>
          </p:nvSpPr>
          <p:spPr>
            <a:xfrm>
              <a:off x="0" y="2208"/>
              <a:ext cx="282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-3</a:t>
              </a:r>
            </a:p>
          </p:txBody>
        </p:sp>
        <p:grpSp>
          <p:nvGrpSpPr>
            <p:cNvPr id="19471" name="Group 16"/>
            <p:cNvGrpSpPr/>
            <p:nvPr/>
          </p:nvGrpSpPr>
          <p:grpSpPr>
            <a:xfrm rot="-5362763">
              <a:off x="192" y="1800"/>
              <a:ext cx="312" cy="168"/>
              <a:chOff x="0" y="0"/>
              <a:chExt cx="192" cy="96"/>
            </a:xfrm>
          </p:grpSpPr>
          <p:sp>
            <p:nvSpPr>
              <p:cNvPr id="19472" name="Line 17"/>
              <p:cNvSpPr/>
              <p:nvPr/>
            </p:nvSpPr>
            <p:spPr>
              <a:xfrm>
                <a:off x="0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9473" name="Line 18"/>
              <p:cNvSpPr/>
              <p:nvPr/>
            </p:nvSpPr>
            <p:spPr>
              <a:xfrm>
                <a:off x="192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19474" name="Group 19"/>
          <p:cNvGrpSpPr/>
          <p:nvPr/>
        </p:nvGrpSpPr>
        <p:grpSpPr>
          <a:xfrm>
            <a:off x="4156710" y="3850005"/>
            <a:ext cx="6858000" cy="771525"/>
            <a:chOff x="0" y="0"/>
            <a:chExt cx="4320" cy="486"/>
          </a:xfrm>
        </p:grpSpPr>
        <p:sp>
          <p:nvSpPr>
            <p:cNvPr id="19475" name="Text Box 20"/>
            <p:cNvSpPr txBox="1"/>
            <p:nvPr/>
          </p:nvSpPr>
          <p:spPr>
            <a:xfrm>
              <a:off x="1680" y="96"/>
              <a:ext cx="218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0</a:t>
              </a:r>
            </a:p>
          </p:txBody>
        </p:sp>
        <p:sp>
          <p:nvSpPr>
            <p:cNvPr id="19476" name="Line 21"/>
            <p:cNvSpPr/>
            <p:nvPr/>
          </p:nvSpPr>
          <p:spPr>
            <a:xfrm>
              <a:off x="0" y="144"/>
              <a:ext cx="4320" cy="0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grpSp>
          <p:nvGrpSpPr>
            <p:cNvPr id="19477" name="Group 22"/>
            <p:cNvGrpSpPr/>
            <p:nvPr/>
          </p:nvGrpSpPr>
          <p:grpSpPr>
            <a:xfrm>
              <a:off x="1872" y="0"/>
              <a:ext cx="384" cy="144"/>
              <a:chOff x="0" y="0"/>
              <a:chExt cx="192" cy="96"/>
            </a:xfrm>
          </p:grpSpPr>
          <p:sp>
            <p:nvSpPr>
              <p:cNvPr id="19478" name="Line 23"/>
              <p:cNvSpPr/>
              <p:nvPr/>
            </p:nvSpPr>
            <p:spPr>
              <a:xfrm>
                <a:off x="0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9479" name="Line 24"/>
              <p:cNvSpPr/>
              <p:nvPr/>
            </p:nvSpPr>
            <p:spPr>
              <a:xfrm>
                <a:off x="192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19480" name="Group 25"/>
            <p:cNvGrpSpPr/>
            <p:nvPr/>
          </p:nvGrpSpPr>
          <p:grpSpPr>
            <a:xfrm>
              <a:off x="2640" y="0"/>
              <a:ext cx="384" cy="144"/>
              <a:chOff x="0" y="0"/>
              <a:chExt cx="192" cy="96"/>
            </a:xfrm>
          </p:grpSpPr>
          <p:sp>
            <p:nvSpPr>
              <p:cNvPr id="19481" name="Line 26"/>
              <p:cNvSpPr/>
              <p:nvPr/>
            </p:nvSpPr>
            <p:spPr>
              <a:xfrm>
                <a:off x="0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9482" name="Line 27"/>
              <p:cNvSpPr/>
              <p:nvPr/>
            </p:nvSpPr>
            <p:spPr>
              <a:xfrm>
                <a:off x="192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19483" name="Group 28"/>
            <p:cNvGrpSpPr/>
            <p:nvPr/>
          </p:nvGrpSpPr>
          <p:grpSpPr>
            <a:xfrm>
              <a:off x="3408" y="0"/>
              <a:ext cx="384" cy="144"/>
              <a:chOff x="0" y="0"/>
              <a:chExt cx="192" cy="96"/>
            </a:xfrm>
          </p:grpSpPr>
          <p:sp>
            <p:nvSpPr>
              <p:cNvPr id="19484" name="Line 29"/>
              <p:cNvSpPr/>
              <p:nvPr/>
            </p:nvSpPr>
            <p:spPr>
              <a:xfrm>
                <a:off x="0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9485" name="Line 30"/>
              <p:cNvSpPr/>
              <p:nvPr/>
            </p:nvSpPr>
            <p:spPr>
              <a:xfrm>
                <a:off x="192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19486" name="Text Box 31"/>
            <p:cNvSpPr txBox="1"/>
            <p:nvPr/>
          </p:nvSpPr>
          <p:spPr>
            <a:xfrm>
              <a:off x="2160" y="192"/>
              <a:ext cx="218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</a:p>
          </p:txBody>
        </p:sp>
        <p:sp>
          <p:nvSpPr>
            <p:cNvPr id="19487" name="Text Box 32"/>
            <p:cNvSpPr txBox="1"/>
            <p:nvPr/>
          </p:nvSpPr>
          <p:spPr>
            <a:xfrm>
              <a:off x="2544" y="192"/>
              <a:ext cx="218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</a:p>
          </p:txBody>
        </p:sp>
        <p:sp>
          <p:nvSpPr>
            <p:cNvPr id="19488" name="Text Box 33"/>
            <p:cNvSpPr txBox="1"/>
            <p:nvPr/>
          </p:nvSpPr>
          <p:spPr>
            <a:xfrm>
              <a:off x="2928" y="192"/>
              <a:ext cx="218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</a:p>
          </p:txBody>
        </p:sp>
        <p:sp>
          <p:nvSpPr>
            <p:cNvPr id="19489" name="Text Box 34"/>
            <p:cNvSpPr txBox="1"/>
            <p:nvPr/>
          </p:nvSpPr>
          <p:spPr>
            <a:xfrm>
              <a:off x="3312" y="192"/>
              <a:ext cx="218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4</a:t>
              </a:r>
            </a:p>
          </p:txBody>
        </p:sp>
        <p:sp>
          <p:nvSpPr>
            <p:cNvPr id="19490" name="Text Box 35"/>
            <p:cNvSpPr txBox="1"/>
            <p:nvPr/>
          </p:nvSpPr>
          <p:spPr>
            <a:xfrm>
              <a:off x="3696" y="192"/>
              <a:ext cx="218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5</a:t>
              </a:r>
            </a:p>
          </p:txBody>
        </p:sp>
        <p:grpSp>
          <p:nvGrpSpPr>
            <p:cNvPr id="19491" name="Group 36"/>
            <p:cNvGrpSpPr/>
            <p:nvPr/>
          </p:nvGrpSpPr>
          <p:grpSpPr>
            <a:xfrm>
              <a:off x="288" y="0"/>
              <a:ext cx="384" cy="144"/>
              <a:chOff x="0" y="0"/>
              <a:chExt cx="192" cy="96"/>
            </a:xfrm>
          </p:grpSpPr>
          <p:sp>
            <p:nvSpPr>
              <p:cNvPr id="19492" name="Line 37"/>
              <p:cNvSpPr/>
              <p:nvPr/>
            </p:nvSpPr>
            <p:spPr>
              <a:xfrm>
                <a:off x="0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9493" name="Line 38"/>
              <p:cNvSpPr/>
              <p:nvPr/>
            </p:nvSpPr>
            <p:spPr>
              <a:xfrm>
                <a:off x="192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19494" name="Group 39"/>
            <p:cNvGrpSpPr/>
            <p:nvPr/>
          </p:nvGrpSpPr>
          <p:grpSpPr>
            <a:xfrm>
              <a:off x="1056" y="0"/>
              <a:ext cx="384" cy="144"/>
              <a:chOff x="0" y="0"/>
              <a:chExt cx="192" cy="96"/>
            </a:xfrm>
          </p:grpSpPr>
          <p:sp>
            <p:nvSpPr>
              <p:cNvPr id="19495" name="Line 40"/>
              <p:cNvSpPr/>
              <p:nvPr/>
            </p:nvSpPr>
            <p:spPr>
              <a:xfrm>
                <a:off x="0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9496" name="Line 41"/>
              <p:cNvSpPr/>
              <p:nvPr/>
            </p:nvSpPr>
            <p:spPr>
              <a:xfrm>
                <a:off x="192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19497" name="Text Box 42"/>
            <p:cNvSpPr txBox="1"/>
            <p:nvPr/>
          </p:nvSpPr>
          <p:spPr>
            <a:xfrm>
              <a:off x="96" y="192"/>
              <a:ext cx="282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-4</a:t>
              </a:r>
            </a:p>
          </p:txBody>
        </p:sp>
        <p:sp>
          <p:nvSpPr>
            <p:cNvPr id="19498" name="Text Box 43"/>
            <p:cNvSpPr txBox="1"/>
            <p:nvPr/>
          </p:nvSpPr>
          <p:spPr>
            <a:xfrm>
              <a:off x="480" y="192"/>
              <a:ext cx="282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-3</a:t>
              </a:r>
            </a:p>
          </p:txBody>
        </p:sp>
        <p:sp>
          <p:nvSpPr>
            <p:cNvPr id="19499" name="Text Box 44"/>
            <p:cNvSpPr txBox="1"/>
            <p:nvPr/>
          </p:nvSpPr>
          <p:spPr>
            <a:xfrm>
              <a:off x="864" y="192"/>
              <a:ext cx="282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-2</a:t>
              </a:r>
            </a:p>
          </p:txBody>
        </p:sp>
        <p:sp>
          <p:nvSpPr>
            <p:cNvPr id="19500" name="Text Box 45"/>
            <p:cNvSpPr txBox="1"/>
            <p:nvPr/>
          </p:nvSpPr>
          <p:spPr>
            <a:xfrm>
              <a:off x="1248" y="192"/>
              <a:ext cx="282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-1</a:t>
              </a:r>
            </a:p>
          </p:txBody>
        </p:sp>
      </p:grpSp>
      <p:grpSp>
        <p:nvGrpSpPr>
          <p:cNvPr id="12" name="Group 46"/>
          <p:cNvGrpSpPr/>
          <p:nvPr/>
        </p:nvGrpSpPr>
        <p:grpSpPr>
          <a:xfrm>
            <a:off x="4848860" y="2062480"/>
            <a:ext cx="2209800" cy="2057400"/>
            <a:chOff x="0" y="0"/>
            <a:chExt cx="1392" cy="1296"/>
          </a:xfrm>
        </p:grpSpPr>
        <p:sp>
          <p:nvSpPr>
            <p:cNvPr id="19502" name="Line 47"/>
            <p:cNvSpPr/>
            <p:nvPr/>
          </p:nvSpPr>
          <p:spPr>
            <a:xfrm flipV="1">
              <a:off x="576" y="336"/>
              <a:ext cx="0" cy="960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</p:spPr>
        </p:sp>
        <p:sp>
          <p:nvSpPr>
            <p:cNvPr id="19503" name="Line 48"/>
            <p:cNvSpPr/>
            <p:nvPr/>
          </p:nvSpPr>
          <p:spPr>
            <a:xfrm>
              <a:off x="576" y="336"/>
              <a:ext cx="816" cy="0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</p:spPr>
        </p:sp>
        <p:sp>
          <p:nvSpPr>
            <p:cNvPr id="19504" name="Text Box 49"/>
            <p:cNvSpPr txBox="1"/>
            <p:nvPr/>
          </p:nvSpPr>
          <p:spPr>
            <a:xfrm>
              <a:off x="480" y="0"/>
              <a:ext cx="236" cy="63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zh-CN" sz="6000" b="1" dirty="0">
                  <a:solidFill>
                    <a:srgbClr val="0000FF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·</a:t>
              </a:r>
            </a:p>
          </p:txBody>
        </p:sp>
        <p:sp>
          <p:nvSpPr>
            <p:cNvPr id="19505" name="Text Box 50"/>
            <p:cNvSpPr txBox="1"/>
            <p:nvPr/>
          </p:nvSpPr>
          <p:spPr>
            <a:xfrm>
              <a:off x="0" y="0"/>
              <a:ext cx="253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zh-CN" sz="2800" b="1" dirty="0">
                  <a:solidFill>
                    <a:srgbClr val="0000FF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P</a:t>
              </a:r>
            </a:p>
          </p:txBody>
        </p:sp>
      </p:grpSp>
      <p:sp>
        <p:nvSpPr>
          <p:cNvPr id="19506" name="Text Box 51"/>
          <p:cNvSpPr txBox="1"/>
          <p:nvPr/>
        </p:nvSpPr>
        <p:spPr>
          <a:xfrm>
            <a:off x="255270" y="2049780"/>
            <a:ext cx="344297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 dirty="0">
                <a:solidFill>
                  <a:srgbClr val="333300"/>
                </a:solidFill>
                <a:latin typeface="+mn-ea"/>
                <a:cs typeface="+mn-ea"/>
              </a:rPr>
              <a:t>点</a:t>
            </a:r>
            <a:r>
              <a:rPr lang="zh-CN" altLang="zh-CN" sz="3200" b="1" dirty="0">
                <a:solidFill>
                  <a:srgbClr val="333300"/>
                </a:solidFill>
                <a:latin typeface="+mn-ea"/>
                <a:cs typeface="+mn-ea"/>
              </a:rPr>
              <a:t>P</a:t>
            </a:r>
            <a:r>
              <a:rPr lang="zh-CN" altLang="en-US" sz="3200" b="1" dirty="0">
                <a:solidFill>
                  <a:srgbClr val="333300"/>
                </a:solidFill>
                <a:latin typeface="+mn-ea"/>
                <a:cs typeface="+mn-ea"/>
              </a:rPr>
              <a:t>（</a:t>
            </a:r>
            <a:r>
              <a:rPr lang="zh-CN" altLang="zh-CN" sz="3200" b="1" dirty="0">
                <a:solidFill>
                  <a:srgbClr val="333300"/>
                </a:solidFill>
                <a:latin typeface="+mn-ea"/>
                <a:cs typeface="+mn-ea"/>
              </a:rPr>
              <a:t>a</a:t>
            </a:r>
            <a:r>
              <a:rPr lang="zh-CN" altLang="en-US" sz="3200" b="1" dirty="0">
                <a:solidFill>
                  <a:srgbClr val="333300"/>
                </a:solidFill>
                <a:latin typeface="+mn-ea"/>
                <a:cs typeface="+mn-ea"/>
              </a:rPr>
              <a:t>，</a:t>
            </a:r>
            <a:r>
              <a:rPr lang="zh-CN" altLang="zh-CN" sz="3200" b="1" dirty="0">
                <a:solidFill>
                  <a:srgbClr val="333300"/>
                </a:solidFill>
                <a:latin typeface="+mn-ea"/>
                <a:cs typeface="+mn-ea"/>
              </a:rPr>
              <a:t>b</a:t>
            </a:r>
            <a:r>
              <a:rPr lang="zh-CN" altLang="en-US" sz="3200" b="1" dirty="0">
                <a:solidFill>
                  <a:srgbClr val="333300"/>
                </a:solidFill>
                <a:latin typeface="+mn-ea"/>
                <a:cs typeface="+mn-ea"/>
              </a:rPr>
              <a:t>）分别在四个象限时，</a:t>
            </a:r>
            <a:r>
              <a:rPr lang="zh-CN" altLang="zh-CN" sz="3200" b="1" dirty="0">
                <a:solidFill>
                  <a:srgbClr val="333300"/>
                </a:solidFill>
                <a:latin typeface="+mn-ea"/>
                <a:cs typeface="+mn-ea"/>
              </a:rPr>
              <a:t>横、纵坐标有什么特征</a:t>
            </a:r>
            <a:r>
              <a:rPr lang="zh-CN" altLang="en-US" sz="3200" b="1" dirty="0">
                <a:solidFill>
                  <a:srgbClr val="333300"/>
                </a:solidFill>
                <a:latin typeface="+mn-ea"/>
                <a:cs typeface="+mn-ea"/>
              </a:rPr>
              <a:t>？</a:t>
            </a:r>
          </a:p>
        </p:txBody>
      </p:sp>
      <p:grpSp>
        <p:nvGrpSpPr>
          <p:cNvPr id="13" name="Group 52"/>
          <p:cNvGrpSpPr/>
          <p:nvPr/>
        </p:nvGrpSpPr>
        <p:grpSpPr>
          <a:xfrm>
            <a:off x="7153910" y="1846580"/>
            <a:ext cx="2660650" cy="2209800"/>
            <a:chOff x="0" y="0"/>
            <a:chExt cx="1676" cy="1392"/>
          </a:xfrm>
        </p:grpSpPr>
        <p:sp>
          <p:nvSpPr>
            <p:cNvPr id="19508" name="Line 53"/>
            <p:cNvSpPr/>
            <p:nvPr/>
          </p:nvSpPr>
          <p:spPr>
            <a:xfrm flipV="1">
              <a:off x="1536" y="432"/>
              <a:ext cx="0" cy="960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</p:spPr>
        </p:sp>
        <p:sp>
          <p:nvSpPr>
            <p:cNvPr id="19509" name="Line 54"/>
            <p:cNvSpPr/>
            <p:nvPr/>
          </p:nvSpPr>
          <p:spPr>
            <a:xfrm>
              <a:off x="0" y="432"/>
              <a:ext cx="1536" cy="0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</p:spPr>
        </p:sp>
        <p:sp>
          <p:nvSpPr>
            <p:cNvPr id="19510" name="Text Box 55"/>
            <p:cNvSpPr txBox="1"/>
            <p:nvPr/>
          </p:nvSpPr>
          <p:spPr>
            <a:xfrm>
              <a:off x="1440" y="86"/>
              <a:ext cx="236" cy="63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zh-CN" sz="6000" b="1" dirty="0">
                  <a:solidFill>
                    <a:srgbClr val="0000FF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·</a:t>
              </a:r>
            </a:p>
          </p:txBody>
        </p:sp>
        <p:sp>
          <p:nvSpPr>
            <p:cNvPr id="19511" name="Text Box 56"/>
            <p:cNvSpPr txBox="1"/>
            <p:nvPr/>
          </p:nvSpPr>
          <p:spPr>
            <a:xfrm>
              <a:off x="1392" y="0"/>
              <a:ext cx="253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zh-CN" sz="2800" b="1" dirty="0">
                  <a:solidFill>
                    <a:srgbClr val="0000FF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P</a:t>
              </a:r>
            </a:p>
          </p:txBody>
        </p:sp>
      </p:grpSp>
      <p:grpSp>
        <p:nvGrpSpPr>
          <p:cNvPr id="14" name="Group 57"/>
          <p:cNvGrpSpPr/>
          <p:nvPr/>
        </p:nvGrpSpPr>
        <p:grpSpPr>
          <a:xfrm>
            <a:off x="4080510" y="4026218"/>
            <a:ext cx="3048000" cy="1204912"/>
            <a:chOff x="0" y="0"/>
            <a:chExt cx="1920" cy="759"/>
          </a:xfrm>
        </p:grpSpPr>
        <p:sp>
          <p:nvSpPr>
            <p:cNvPr id="19513" name="Line 58"/>
            <p:cNvSpPr/>
            <p:nvPr/>
          </p:nvSpPr>
          <p:spPr>
            <a:xfrm flipV="1">
              <a:off x="336" y="10"/>
              <a:ext cx="0" cy="336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</p:spPr>
        </p:sp>
        <p:sp>
          <p:nvSpPr>
            <p:cNvPr id="19514" name="Line 59"/>
            <p:cNvSpPr/>
            <p:nvPr/>
          </p:nvSpPr>
          <p:spPr>
            <a:xfrm>
              <a:off x="336" y="336"/>
              <a:ext cx="1584" cy="0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</p:spPr>
        </p:sp>
        <p:sp>
          <p:nvSpPr>
            <p:cNvPr id="19515" name="Text Box 60"/>
            <p:cNvSpPr txBox="1"/>
            <p:nvPr/>
          </p:nvSpPr>
          <p:spPr>
            <a:xfrm>
              <a:off x="244" y="0"/>
              <a:ext cx="236" cy="63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zh-CN" sz="6000" b="1" dirty="0">
                  <a:solidFill>
                    <a:srgbClr val="0000FF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·</a:t>
              </a:r>
            </a:p>
          </p:txBody>
        </p:sp>
        <p:sp>
          <p:nvSpPr>
            <p:cNvPr id="19516" name="Text Box 61"/>
            <p:cNvSpPr txBox="1"/>
            <p:nvPr/>
          </p:nvSpPr>
          <p:spPr>
            <a:xfrm>
              <a:off x="0" y="432"/>
              <a:ext cx="253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zh-CN" sz="2800" b="1" dirty="0">
                  <a:solidFill>
                    <a:srgbClr val="0000FF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P</a:t>
              </a:r>
            </a:p>
          </p:txBody>
        </p:sp>
      </p:grpSp>
      <p:grpSp>
        <p:nvGrpSpPr>
          <p:cNvPr id="15" name="Group 62"/>
          <p:cNvGrpSpPr/>
          <p:nvPr/>
        </p:nvGrpSpPr>
        <p:grpSpPr>
          <a:xfrm>
            <a:off x="7144385" y="4078605"/>
            <a:ext cx="1620838" cy="1585913"/>
            <a:chOff x="0" y="0"/>
            <a:chExt cx="1021" cy="999"/>
          </a:xfrm>
        </p:grpSpPr>
        <p:sp>
          <p:nvSpPr>
            <p:cNvPr id="19518" name="Line 63"/>
            <p:cNvSpPr/>
            <p:nvPr/>
          </p:nvSpPr>
          <p:spPr>
            <a:xfrm flipV="1">
              <a:off x="768" y="0"/>
              <a:ext cx="0" cy="624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</p:spPr>
        </p:sp>
        <p:sp>
          <p:nvSpPr>
            <p:cNvPr id="19519" name="Line 64"/>
            <p:cNvSpPr/>
            <p:nvPr/>
          </p:nvSpPr>
          <p:spPr>
            <a:xfrm>
              <a:off x="0" y="624"/>
              <a:ext cx="768" cy="0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</p:spPr>
        </p:sp>
        <p:sp>
          <p:nvSpPr>
            <p:cNvPr id="19520" name="Text Box 65"/>
            <p:cNvSpPr txBox="1"/>
            <p:nvPr/>
          </p:nvSpPr>
          <p:spPr>
            <a:xfrm>
              <a:off x="676" y="278"/>
              <a:ext cx="236" cy="63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zh-CN" sz="6000" b="1" dirty="0">
                  <a:solidFill>
                    <a:srgbClr val="0000FF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·</a:t>
              </a:r>
            </a:p>
          </p:txBody>
        </p:sp>
        <p:sp>
          <p:nvSpPr>
            <p:cNvPr id="19521" name="Text Box 66"/>
            <p:cNvSpPr txBox="1"/>
            <p:nvPr/>
          </p:nvSpPr>
          <p:spPr>
            <a:xfrm>
              <a:off x="768" y="672"/>
              <a:ext cx="253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zh-CN" sz="2800" b="1" dirty="0">
                  <a:solidFill>
                    <a:srgbClr val="0000FF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P</a:t>
              </a:r>
            </a:p>
          </p:txBody>
        </p:sp>
      </p:grpSp>
      <p:sp>
        <p:nvSpPr>
          <p:cNvPr id="21571" name="Text Box 67"/>
          <p:cNvSpPr txBox="1"/>
          <p:nvPr/>
        </p:nvSpPr>
        <p:spPr>
          <a:xfrm>
            <a:off x="9444673" y="1816418"/>
            <a:ext cx="2419350" cy="641350"/>
          </a:xfrm>
          <a:prstGeom prst="rect">
            <a:avLst/>
          </a:prstGeom>
          <a:noFill/>
          <a:ln w="9525">
            <a:noFill/>
          </a:ln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zh-CN" alt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+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</a:t>
            </a:r>
            <a:r>
              <a:rPr lang="zh-CN" alt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+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</a:p>
        </p:txBody>
      </p:sp>
      <p:sp>
        <p:nvSpPr>
          <p:cNvPr id="21572" name="Text Box 68"/>
          <p:cNvSpPr txBox="1"/>
          <p:nvPr/>
        </p:nvSpPr>
        <p:spPr>
          <a:xfrm>
            <a:off x="4917123" y="2029143"/>
            <a:ext cx="2287587" cy="579437"/>
          </a:xfrm>
          <a:prstGeom prst="rect">
            <a:avLst/>
          </a:prstGeom>
          <a:noFill/>
          <a:ln w="9525">
            <a:noFill/>
          </a:ln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（－，</a:t>
            </a:r>
            <a:r>
              <a:rPr lang="zh-CN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+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</a:p>
        </p:txBody>
      </p:sp>
      <p:sp>
        <p:nvSpPr>
          <p:cNvPr id="21573" name="Text Box 69"/>
          <p:cNvSpPr txBox="1"/>
          <p:nvPr/>
        </p:nvSpPr>
        <p:spPr>
          <a:xfrm>
            <a:off x="4490085" y="4583430"/>
            <a:ext cx="2489200" cy="641350"/>
          </a:xfrm>
          <a:prstGeom prst="rect">
            <a:avLst/>
          </a:prstGeom>
          <a:noFill/>
          <a:ln w="9525">
            <a:noFill/>
          </a:ln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（－，－）</a:t>
            </a:r>
          </a:p>
        </p:txBody>
      </p:sp>
      <p:sp>
        <p:nvSpPr>
          <p:cNvPr id="21574" name="Text Box 70"/>
          <p:cNvSpPr txBox="1"/>
          <p:nvPr/>
        </p:nvSpPr>
        <p:spPr>
          <a:xfrm>
            <a:off x="7407910" y="5375593"/>
            <a:ext cx="2770188" cy="641350"/>
          </a:xfrm>
          <a:prstGeom prst="rect">
            <a:avLst/>
          </a:prstGeom>
          <a:noFill/>
          <a:ln w="9525">
            <a:noFill/>
          </a:ln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zh-CN" alt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+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，－）</a:t>
            </a:r>
          </a:p>
        </p:txBody>
      </p:sp>
      <p:sp>
        <p:nvSpPr>
          <p:cNvPr id="19526" name="Text Box 71"/>
          <p:cNvSpPr txBox="1"/>
          <p:nvPr/>
        </p:nvSpPr>
        <p:spPr>
          <a:xfrm>
            <a:off x="10633710" y="3986530"/>
            <a:ext cx="914400" cy="701675"/>
          </a:xfrm>
          <a:prstGeom prst="rect">
            <a:avLst/>
          </a:prstGeom>
          <a:noFill/>
          <a:ln w="9525">
            <a:noFill/>
          </a:ln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000" b="1" dirty="0">
                <a:solidFill>
                  <a:srgbClr val="33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x</a:t>
            </a:r>
          </a:p>
        </p:txBody>
      </p:sp>
      <p:sp>
        <p:nvSpPr>
          <p:cNvPr id="19527" name="Text Box 72"/>
          <p:cNvSpPr txBox="1"/>
          <p:nvPr/>
        </p:nvSpPr>
        <p:spPr>
          <a:xfrm>
            <a:off x="7204710" y="1564005"/>
            <a:ext cx="914400" cy="701675"/>
          </a:xfrm>
          <a:prstGeom prst="rect">
            <a:avLst/>
          </a:prstGeom>
          <a:noFill/>
          <a:ln w="9525">
            <a:noFill/>
          </a:ln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000" b="1" dirty="0">
                <a:solidFill>
                  <a:srgbClr val="33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y</a:t>
            </a:r>
          </a:p>
        </p:txBody>
      </p:sp>
      <p:sp>
        <p:nvSpPr>
          <p:cNvPr id="21578" name="Text Box 74"/>
          <p:cNvSpPr txBox="1"/>
          <p:nvPr/>
        </p:nvSpPr>
        <p:spPr>
          <a:xfrm>
            <a:off x="9724073" y="2495868"/>
            <a:ext cx="2160587" cy="1311275"/>
          </a:xfrm>
          <a:prstGeom prst="rect">
            <a:avLst/>
          </a:prstGeom>
          <a:noFill/>
          <a:ln w="9525">
            <a:noFill/>
          </a:ln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即：</a:t>
            </a:r>
            <a:r>
              <a:rPr lang="zh-CN" altLang="zh-CN" sz="3200" b="1" i="1" dirty="0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r>
              <a:rPr lang="zh-CN" altLang="en-US" sz="3200" b="1" dirty="0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＞</a:t>
            </a:r>
            <a:r>
              <a:rPr lang="zh-CN" altLang="zh-CN" sz="3200" b="1" dirty="0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</a:p>
          <a:p>
            <a:pPr>
              <a:spcBef>
                <a:spcPct val="50000"/>
              </a:spcBef>
            </a:pPr>
            <a:r>
              <a:rPr lang="zh-CN" altLang="zh-CN" sz="3200" b="1" dirty="0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zh-CN" sz="3200" b="1" i="1" dirty="0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r>
              <a:rPr lang="zh-CN" altLang="en-US" sz="3200" b="1" dirty="0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＞</a:t>
            </a:r>
            <a:r>
              <a:rPr lang="zh-CN" altLang="zh-CN" sz="3200" b="1" dirty="0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</a:p>
        </p:txBody>
      </p:sp>
      <p:sp>
        <p:nvSpPr>
          <p:cNvPr id="21579" name="Text Box 75"/>
          <p:cNvSpPr txBox="1"/>
          <p:nvPr/>
        </p:nvSpPr>
        <p:spPr>
          <a:xfrm>
            <a:off x="3697923" y="2495868"/>
            <a:ext cx="2160587" cy="1311275"/>
          </a:xfrm>
          <a:prstGeom prst="rect">
            <a:avLst/>
          </a:prstGeom>
          <a:noFill/>
          <a:ln w="9525">
            <a:noFill/>
          </a:ln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即：</a:t>
            </a:r>
            <a:r>
              <a:rPr lang="zh-CN" altLang="zh-CN" sz="3200" b="1" i="1" dirty="0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r>
              <a:rPr lang="zh-CN" altLang="en-US" sz="3200" b="1" dirty="0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＜</a:t>
            </a:r>
            <a:r>
              <a:rPr lang="zh-CN" altLang="zh-CN" sz="3200" b="1" dirty="0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</a:p>
          <a:p>
            <a:pPr>
              <a:spcBef>
                <a:spcPct val="50000"/>
              </a:spcBef>
            </a:pPr>
            <a:r>
              <a:rPr lang="zh-CN" altLang="zh-CN" sz="3200" b="1" dirty="0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zh-CN" sz="3200" b="1" i="1" dirty="0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r>
              <a:rPr lang="zh-CN" altLang="en-US" sz="3200" b="1" dirty="0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＞</a:t>
            </a:r>
            <a:r>
              <a:rPr lang="zh-CN" altLang="zh-CN" sz="3200" b="1" dirty="0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</a:p>
        </p:txBody>
      </p:sp>
      <p:sp>
        <p:nvSpPr>
          <p:cNvPr id="21580" name="Text Box 76"/>
          <p:cNvSpPr txBox="1"/>
          <p:nvPr/>
        </p:nvSpPr>
        <p:spPr>
          <a:xfrm>
            <a:off x="3941445" y="5152708"/>
            <a:ext cx="2160588" cy="1311275"/>
          </a:xfrm>
          <a:prstGeom prst="rect">
            <a:avLst/>
          </a:prstGeom>
          <a:noFill/>
          <a:ln w="9525">
            <a:noFill/>
          </a:ln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即：</a:t>
            </a:r>
            <a:r>
              <a:rPr lang="zh-CN" altLang="zh-CN" sz="3200" b="1" i="1" dirty="0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r>
              <a:rPr lang="zh-CN" altLang="en-US" sz="3200" b="1" dirty="0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＜</a:t>
            </a:r>
            <a:r>
              <a:rPr lang="zh-CN" altLang="zh-CN" sz="3200" b="1" dirty="0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</a:p>
          <a:p>
            <a:pPr>
              <a:spcBef>
                <a:spcPct val="50000"/>
              </a:spcBef>
            </a:pPr>
            <a:r>
              <a:rPr lang="zh-CN" altLang="zh-CN" sz="3200" b="1" dirty="0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zh-CN" sz="3200" b="1" i="1" dirty="0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r>
              <a:rPr lang="zh-CN" altLang="en-US" sz="3200" b="1" dirty="0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＜</a:t>
            </a:r>
            <a:r>
              <a:rPr lang="zh-CN" altLang="zh-CN" sz="3200" b="1" dirty="0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</a:p>
        </p:txBody>
      </p:sp>
      <p:sp>
        <p:nvSpPr>
          <p:cNvPr id="21581" name="Text Box 77"/>
          <p:cNvSpPr txBox="1"/>
          <p:nvPr/>
        </p:nvSpPr>
        <p:spPr>
          <a:xfrm>
            <a:off x="9814243" y="4849813"/>
            <a:ext cx="2160587" cy="1311275"/>
          </a:xfrm>
          <a:prstGeom prst="rect">
            <a:avLst/>
          </a:prstGeom>
          <a:noFill/>
          <a:ln w="9525">
            <a:noFill/>
          </a:ln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即：</a:t>
            </a:r>
            <a:r>
              <a:rPr lang="zh-CN" altLang="zh-CN" sz="3200" b="1" i="1" dirty="0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r>
              <a:rPr lang="zh-CN" altLang="en-US" sz="3200" b="1" dirty="0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＞</a:t>
            </a:r>
            <a:r>
              <a:rPr lang="zh-CN" altLang="zh-CN" sz="3200" b="1" dirty="0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</a:p>
          <a:p>
            <a:pPr>
              <a:spcBef>
                <a:spcPct val="50000"/>
              </a:spcBef>
            </a:pPr>
            <a:r>
              <a:rPr lang="zh-CN" altLang="zh-CN" sz="3200" b="1" dirty="0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zh-CN" sz="3200" b="1" i="1" dirty="0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r>
              <a:rPr lang="zh-CN" altLang="en-US" sz="3200" b="1" dirty="0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＜</a:t>
            </a:r>
            <a:r>
              <a:rPr lang="zh-CN" altLang="zh-CN" sz="3200" b="1" dirty="0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</a:p>
        </p:txBody>
      </p: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grpSp>
        <p:nvGrpSpPr>
          <p:cNvPr id="104500" name="组合 104499"/>
          <p:cNvGrpSpPr/>
          <p:nvPr/>
        </p:nvGrpSpPr>
        <p:grpSpPr>
          <a:xfrm>
            <a:off x="255270" y="1054418"/>
            <a:ext cx="2268538" cy="720725"/>
            <a:chOff x="249" y="572"/>
            <a:chExt cx="2041" cy="454"/>
          </a:xfrm>
        </p:grpSpPr>
        <p:pic>
          <p:nvPicPr>
            <p:cNvPr id="104501" name="图片 104500" descr="螺旋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9" y="572"/>
              <a:ext cx="1225" cy="45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4502" name="文本框 104501"/>
            <p:cNvSpPr txBox="1"/>
            <p:nvPr/>
          </p:nvSpPr>
          <p:spPr>
            <a:xfrm>
              <a:off x="748" y="618"/>
              <a:ext cx="1542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 i="1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探究</a:t>
              </a:r>
              <a:r>
                <a:rPr lang="en-US" altLang="zh-CN" sz="3200" b="1" i="1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1</a:t>
              </a:r>
              <a:r>
                <a:rPr lang="zh-CN" altLang="en-US" sz="3200" b="1" i="1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：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1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21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21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21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21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21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21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6" dur="500"/>
                                        <p:tgtEl>
                                          <p:spTgt spid="21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71" grpId="0"/>
      <p:bldP spid="21572" grpId="0"/>
      <p:bldP spid="21573" grpId="0"/>
      <p:bldP spid="21574" grpId="0"/>
      <p:bldP spid="21578" grpId="0"/>
      <p:bldP spid="21579" grpId="0"/>
      <p:bldP spid="21580" grpId="0"/>
      <p:bldP spid="215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385" name="Text Box 2"/>
          <p:cNvSpPr txBox="1"/>
          <p:nvPr/>
        </p:nvSpPr>
        <p:spPr>
          <a:xfrm>
            <a:off x="4340860" y="1267778"/>
            <a:ext cx="3384550" cy="49466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找出图中各点的坐标：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A (   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， 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)    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B (   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， 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) 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C (   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， 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D (   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， 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) 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O</a:t>
            </a:r>
            <a:r>
              <a:rPr lang="en-US" altLang="zh-CN" sz="3200" dirty="0">
                <a:latin typeface="Verdana" panose="020B0604030504040204" pitchFamily="34" charset="0"/>
                <a:ea typeface="宋体" panose="02010600030101010101" pitchFamily="2" charset="-122"/>
              </a:rPr>
              <a:t>  (    </a:t>
            </a:r>
            <a:r>
              <a:rPr lang="zh-CN" altLang="en-US" sz="3200" dirty="0">
                <a:latin typeface="Verdana" panose="020B0604030504040204" pitchFamily="34" charset="0"/>
                <a:ea typeface="宋体" panose="02010600030101010101" pitchFamily="2" charset="-122"/>
              </a:rPr>
              <a:t>， </a:t>
            </a:r>
            <a:r>
              <a:rPr lang="en-US" altLang="zh-CN" sz="3200" dirty="0">
                <a:latin typeface="Verdana" panose="020B0604030504040204" pitchFamily="34" charset="0"/>
                <a:ea typeface="宋体" panose="02010600030101010101" pitchFamily="2" charset="-122"/>
              </a:rPr>
              <a:t>)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</a:p>
          <a:p>
            <a:pPr>
              <a:spcBef>
                <a:spcPct val="50000"/>
              </a:spcBef>
            </a:pP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7" name="Group 3"/>
          <p:cNvGrpSpPr/>
          <p:nvPr/>
        </p:nvGrpSpPr>
        <p:grpSpPr>
          <a:xfrm>
            <a:off x="5277485" y="2348865"/>
            <a:ext cx="1584325" cy="519113"/>
            <a:chOff x="0" y="0"/>
            <a:chExt cx="998" cy="327"/>
          </a:xfrm>
        </p:grpSpPr>
        <p:sp>
          <p:nvSpPr>
            <p:cNvPr id="16387" name="Text Box 4"/>
            <p:cNvSpPr txBox="1"/>
            <p:nvPr/>
          </p:nvSpPr>
          <p:spPr>
            <a:xfrm>
              <a:off x="0" y="0"/>
              <a:ext cx="45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dirty="0">
                  <a:solidFill>
                    <a:srgbClr val="FF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-3</a:t>
              </a:r>
            </a:p>
          </p:txBody>
        </p:sp>
        <p:sp>
          <p:nvSpPr>
            <p:cNvPr id="16388" name="Text Box 5"/>
            <p:cNvSpPr txBox="1"/>
            <p:nvPr/>
          </p:nvSpPr>
          <p:spPr>
            <a:xfrm>
              <a:off x="499" y="0"/>
              <a:ext cx="49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 dirty="0">
                  <a:solidFill>
                    <a:srgbClr val="FF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0</a:t>
              </a:r>
            </a:p>
          </p:txBody>
        </p:sp>
      </p:grpSp>
      <p:sp>
        <p:nvSpPr>
          <p:cNvPr id="16389" name="Text Box 6"/>
          <p:cNvSpPr txBox="1"/>
          <p:nvPr/>
        </p:nvSpPr>
        <p:spPr>
          <a:xfrm>
            <a:off x="1774825" y="4967605"/>
            <a:ext cx="792163" cy="3667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endParaRPr lang="zh-CN" altLang="zh-CN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348923" y="2996565"/>
            <a:ext cx="1439862" cy="519113"/>
            <a:chOff x="0" y="0"/>
            <a:chExt cx="907" cy="327"/>
          </a:xfrm>
        </p:grpSpPr>
        <p:sp>
          <p:nvSpPr>
            <p:cNvPr id="16391" name="Text Box 8"/>
            <p:cNvSpPr txBox="1"/>
            <p:nvPr/>
          </p:nvSpPr>
          <p:spPr>
            <a:xfrm>
              <a:off x="0" y="0"/>
              <a:ext cx="49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</a:p>
          </p:txBody>
        </p:sp>
        <p:sp>
          <p:nvSpPr>
            <p:cNvPr id="16392" name="Text Box 9"/>
            <p:cNvSpPr txBox="1"/>
            <p:nvPr/>
          </p:nvSpPr>
          <p:spPr>
            <a:xfrm>
              <a:off x="408" y="0"/>
              <a:ext cx="49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0</a:t>
              </a:r>
            </a:p>
          </p:txBody>
        </p:sp>
      </p:grpSp>
      <p:grpSp>
        <p:nvGrpSpPr>
          <p:cNvPr id="9" name="Group 10"/>
          <p:cNvGrpSpPr/>
          <p:nvPr/>
        </p:nvGrpSpPr>
        <p:grpSpPr>
          <a:xfrm>
            <a:off x="5277485" y="4291965"/>
            <a:ext cx="1512888" cy="519113"/>
            <a:chOff x="0" y="0"/>
            <a:chExt cx="953" cy="327"/>
          </a:xfrm>
        </p:grpSpPr>
        <p:sp>
          <p:nvSpPr>
            <p:cNvPr id="16394" name="Text Box 11"/>
            <p:cNvSpPr txBox="1"/>
            <p:nvPr/>
          </p:nvSpPr>
          <p:spPr>
            <a:xfrm>
              <a:off x="0" y="0"/>
              <a:ext cx="49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0</a:t>
              </a:r>
            </a:p>
          </p:txBody>
        </p:sp>
        <p:sp>
          <p:nvSpPr>
            <p:cNvPr id="16395" name="Text Box 12"/>
            <p:cNvSpPr txBox="1"/>
            <p:nvPr/>
          </p:nvSpPr>
          <p:spPr>
            <a:xfrm>
              <a:off x="454" y="0"/>
              <a:ext cx="49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-2</a:t>
              </a:r>
            </a:p>
          </p:txBody>
        </p:sp>
      </p:grpSp>
      <p:grpSp>
        <p:nvGrpSpPr>
          <p:cNvPr id="10" name="Group 13"/>
          <p:cNvGrpSpPr/>
          <p:nvPr/>
        </p:nvGrpSpPr>
        <p:grpSpPr>
          <a:xfrm>
            <a:off x="5277485" y="3644265"/>
            <a:ext cx="1511300" cy="519113"/>
            <a:chOff x="0" y="0"/>
            <a:chExt cx="952" cy="327"/>
          </a:xfrm>
        </p:grpSpPr>
        <p:sp>
          <p:nvSpPr>
            <p:cNvPr id="16397" name="Text Box 14"/>
            <p:cNvSpPr txBox="1"/>
            <p:nvPr/>
          </p:nvSpPr>
          <p:spPr>
            <a:xfrm>
              <a:off x="453" y="0"/>
              <a:ext cx="49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 dirty="0">
                  <a:solidFill>
                    <a:srgbClr val="FF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</a:p>
          </p:txBody>
        </p:sp>
        <p:sp>
          <p:nvSpPr>
            <p:cNvPr id="16398" name="Text Box 15"/>
            <p:cNvSpPr txBox="1"/>
            <p:nvPr/>
          </p:nvSpPr>
          <p:spPr>
            <a:xfrm>
              <a:off x="0" y="0"/>
              <a:ext cx="49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 dirty="0">
                  <a:solidFill>
                    <a:srgbClr val="FF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0</a:t>
              </a:r>
            </a:p>
          </p:txBody>
        </p:sp>
      </p:grpSp>
      <p:sp>
        <p:nvSpPr>
          <p:cNvPr id="16399" name="Rectangle 16"/>
          <p:cNvSpPr/>
          <p:nvPr/>
        </p:nvSpPr>
        <p:spPr>
          <a:xfrm>
            <a:off x="89535" y="1912620"/>
            <a:ext cx="474154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lstStyle/>
          <a:p>
            <a:pPr algn="l">
              <a:buFontTx/>
            </a:pPr>
            <a:r>
              <a:rPr lang="zh-CN" altLang="en-US" sz="3200" b="1" dirty="0">
                <a:solidFill>
                  <a:srgbClr val="FF0000"/>
                </a:solidFill>
                <a:latin typeface="+mn-ea"/>
              </a:rPr>
              <a:t>坐标轴上点的坐标特点</a:t>
            </a:r>
          </a:p>
        </p:txBody>
      </p:sp>
      <p:graphicFrame>
        <p:nvGraphicFramePr>
          <p:cNvPr id="18449" name="Group 17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6798310" y="1407160"/>
          <a:ext cx="5199380" cy="4843147"/>
        </p:xfrm>
        <a:graphic>
          <a:graphicData uri="http://schemas.openxmlformats.org/drawingml/2006/table">
            <a:tbl>
              <a:tblPr/>
              <a:tblGrid>
                <a:gridCol w="814705"/>
                <a:gridCol w="541337"/>
                <a:gridCol w="484188"/>
                <a:gridCol w="1120775"/>
                <a:gridCol w="539750"/>
                <a:gridCol w="560387"/>
                <a:gridCol w="541338"/>
                <a:gridCol w="5969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92" name="Line 124"/>
          <p:cNvSpPr/>
          <p:nvPr/>
        </p:nvSpPr>
        <p:spPr>
          <a:xfrm>
            <a:off x="6862128" y="4050983"/>
            <a:ext cx="5135562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6493" name="Line 125"/>
          <p:cNvSpPr/>
          <p:nvPr/>
        </p:nvSpPr>
        <p:spPr>
          <a:xfrm flipV="1">
            <a:off x="9217978" y="1839595"/>
            <a:ext cx="0" cy="463550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6494" name="Text Box 126"/>
          <p:cNvSpPr txBox="1"/>
          <p:nvPr/>
        </p:nvSpPr>
        <p:spPr>
          <a:xfrm>
            <a:off x="8876665" y="4000183"/>
            <a:ext cx="506413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4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O</a:t>
            </a:r>
          </a:p>
        </p:txBody>
      </p:sp>
      <p:sp>
        <p:nvSpPr>
          <p:cNvPr id="16495" name="Text Box 127"/>
          <p:cNvSpPr txBox="1"/>
          <p:nvPr/>
        </p:nvSpPr>
        <p:spPr>
          <a:xfrm>
            <a:off x="8375015" y="4000183"/>
            <a:ext cx="547688" cy="3667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FF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-1</a:t>
            </a:r>
          </a:p>
        </p:txBody>
      </p:sp>
      <p:sp>
        <p:nvSpPr>
          <p:cNvPr id="16496" name="Text Box 128"/>
          <p:cNvSpPr txBox="1"/>
          <p:nvPr/>
        </p:nvSpPr>
        <p:spPr>
          <a:xfrm>
            <a:off x="7870190" y="4000183"/>
            <a:ext cx="733425" cy="3667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FF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-2</a:t>
            </a:r>
          </a:p>
        </p:txBody>
      </p:sp>
      <p:sp>
        <p:nvSpPr>
          <p:cNvPr id="16497" name="Text Box 129"/>
          <p:cNvSpPr txBox="1"/>
          <p:nvPr/>
        </p:nvSpPr>
        <p:spPr>
          <a:xfrm>
            <a:off x="7366953" y="4000183"/>
            <a:ext cx="457200" cy="3667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FF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-3</a:t>
            </a:r>
          </a:p>
        </p:txBody>
      </p:sp>
      <p:sp>
        <p:nvSpPr>
          <p:cNvPr id="16498" name="Text Box 130"/>
          <p:cNvSpPr txBox="1"/>
          <p:nvPr/>
        </p:nvSpPr>
        <p:spPr>
          <a:xfrm>
            <a:off x="9598978" y="4000183"/>
            <a:ext cx="428625" cy="3667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FF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</a:p>
        </p:txBody>
      </p:sp>
      <p:sp>
        <p:nvSpPr>
          <p:cNvPr id="16499" name="Text Box 131"/>
          <p:cNvSpPr txBox="1"/>
          <p:nvPr/>
        </p:nvSpPr>
        <p:spPr>
          <a:xfrm>
            <a:off x="10246678" y="4000183"/>
            <a:ext cx="409575" cy="3667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FF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</a:p>
        </p:txBody>
      </p:sp>
      <p:sp>
        <p:nvSpPr>
          <p:cNvPr id="16500" name="Text Box 132"/>
          <p:cNvSpPr txBox="1"/>
          <p:nvPr/>
        </p:nvSpPr>
        <p:spPr>
          <a:xfrm>
            <a:off x="10680065" y="4000183"/>
            <a:ext cx="488950" cy="3667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FF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</a:p>
        </p:txBody>
      </p:sp>
      <p:sp>
        <p:nvSpPr>
          <p:cNvPr id="16501" name="Text Box 133"/>
          <p:cNvSpPr txBox="1"/>
          <p:nvPr/>
        </p:nvSpPr>
        <p:spPr>
          <a:xfrm>
            <a:off x="8879840" y="3279458"/>
            <a:ext cx="411163" cy="3667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FF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</a:p>
        </p:txBody>
      </p:sp>
      <p:sp>
        <p:nvSpPr>
          <p:cNvPr id="16502" name="Text Box 134"/>
          <p:cNvSpPr txBox="1"/>
          <p:nvPr/>
        </p:nvSpPr>
        <p:spPr>
          <a:xfrm>
            <a:off x="8879840" y="2776220"/>
            <a:ext cx="550863" cy="3667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FF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</a:p>
        </p:txBody>
      </p:sp>
      <p:sp>
        <p:nvSpPr>
          <p:cNvPr id="16503" name="Text Box 135"/>
          <p:cNvSpPr txBox="1"/>
          <p:nvPr/>
        </p:nvSpPr>
        <p:spPr>
          <a:xfrm>
            <a:off x="8879840" y="2271395"/>
            <a:ext cx="306388" cy="3667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FF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</a:p>
        </p:txBody>
      </p:sp>
      <p:sp>
        <p:nvSpPr>
          <p:cNvPr id="16504" name="Text Box 136"/>
          <p:cNvSpPr txBox="1"/>
          <p:nvPr/>
        </p:nvSpPr>
        <p:spPr>
          <a:xfrm>
            <a:off x="8806815" y="4358958"/>
            <a:ext cx="488950" cy="3667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FF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-1</a:t>
            </a:r>
          </a:p>
        </p:txBody>
      </p:sp>
      <p:sp>
        <p:nvSpPr>
          <p:cNvPr id="16505" name="Text Box 137"/>
          <p:cNvSpPr txBox="1"/>
          <p:nvPr/>
        </p:nvSpPr>
        <p:spPr>
          <a:xfrm>
            <a:off x="8806815" y="4863783"/>
            <a:ext cx="593725" cy="3667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FF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-2</a:t>
            </a:r>
          </a:p>
        </p:txBody>
      </p:sp>
      <p:sp>
        <p:nvSpPr>
          <p:cNvPr id="16506" name="Text Box 138"/>
          <p:cNvSpPr txBox="1"/>
          <p:nvPr/>
        </p:nvSpPr>
        <p:spPr>
          <a:xfrm>
            <a:off x="8806815" y="5440045"/>
            <a:ext cx="609600" cy="3667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FF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-3</a:t>
            </a:r>
          </a:p>
        </p:txBody>
      </p:sp>
      <p:sp>
        <p:nvSpPr>
          <p:cNvPr id="16507" name="Text Box 139"/>
          <p:cNvSpPr txBox="1"/>
          <p:nvPr/>
        </p:nvSpPr>
        <p:spPr>
          <a:xfrm>
            <a:off x="11598275" y="4031933"/>
            <a:ext cx="522288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x</a:t>
            </a:r>
          </a:p>
        </p:txBody>
      </p:sp>
      <p:sp>
        <p:nvSpPr>
          <p:cNvPr id="16508" name="Line 140"/>
          <p:cNvSpPr/>
          <p:nvPr/>
        </p:nvSpPr>
        <p:spPr>
          <a:xfrm>
            <a:off x="8635365" y="3970020"/>
            <a:ext cx="0" cy="61913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509" name="Line 141"/>
          <p:cNvSpPr/>
          <p:nvPr/>
        </p:nvSpPr>
        <p:spPr>
          <a:xfrm>
            <a:off x="8146415" y="3970020"/>
            <a:ext cx="0" cy="61913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510" name="Line 142"/>
          <p:cNvSpPr/>
          <p:nvPr/>
        </p:nvSpPr>
        <p:spPr>
          <a:xfrm>
            <a:off x="7595553" y="3970020"/>
            <a:ext cx="0" cy="61913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511" name="Line 143"/>
          <p:cNvSpPr/>
          <p:nvPr/>
        </p:nvSpPr>
        <p:spPr>
          <a:xfrm>
            <a:off x="9751378" y="3970020"/>
            <a:ext cx="0" cy="61913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512" name="Line 144"/>
          <p:cNvSpPr/>
          <p:nvPr/>
        </p:nvSpPr>
        <p:spPr>
          <a:xfrm>
            <a:off x="10286365" y="3970020"/>
            <a:ext cx="0" cy="61913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513" name="Line 145"/>
          <p:cNvSpPr/>
          <p:nvPr/>
        </p:nvSpPr>
        <p:spPr>
          <a:xfrm>
            <a:off x="10849928" y="3955733"/>
            <a:ext cx="0" cy="61912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514" name="Text Box 146"/>
          <p:cNvSpPr txBox="1"/>
          <p:nvPr/>
        </p:nvSpPr>
        <p:spPr>
          <a:xfrm>
            <a:off x="11254740" y="4000183"/>
            <a:ext cx="304800" cy="3667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FF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</a:p>
        </p:txBody>
      </p:sp>
      <p:sp>
        <p:nvSpPr>
          <p:cNvPr id="16515" name="Line 147"/>
          <p:cNvSpPr/>
          <p:nvPr/>
        </p:nvSpPr>
        <p:spPr>
          <a:xfrm>
            <a:off x="11386503" y="3906520"/>
            <a:ext cx="0" cy="125413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516" name="Text Box 148"/>
          <p:cNvSpPr txBox="1"/>
          <p:nvPr/>
        </p:nvSpPr>
        <p:spPr>
          <a:xfrm>
            <a:off x="9383078" y="1768158"/>
            <a:ext cx="541337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y</a:t>
            </a:r>
          </a:p>
        </p:txBody>
      </p:sp>
      <p:sp>
        <p:nvSpPr>
          <p:cNvPr id="16517" name="Text Box 149"/>
          <p:cNvSpPr txBox="1"/>
          <p:nvPr/>
        </p:nvSpPr>
        <p:spPr>
          <a:xfrm>
            <a:off x="7706678" y="3587433"/>
            <a:ext cx="1841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82" name="Line 150"/>
          <p:cNvSpPr/>
          <p:nvPr/>
        </p:nvSpPr>
        <p:spPr>
          <a:xfrm flipH="1">
            <a:off x="7006590" y="4071620"/>
            <a:ext cx="2376488" cy="0"/>
          </a:xfrm>
          <a:prstGeom prst="line">
            <a:avLst/>
          </a:prstGeom>
          <a:ln w="50800" cap="rnd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18583" name="未知"/>
          <p:cNvSpPr/>
          <p:nvPr/>
        </p:nvSpPr>
        <p:spPr>
          <a:xfrm flipH="1">
            <a:off x="7511415" y="3352483"/>
            <a:ext cx="71438" cy="15128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147483647"/>
              </a:cxn>
            </a:cxnLst>
            <a:rect l="0" t="0" r="0" b="0"/>
            <a:pathLst>
              <a:path w="1" h="468">
                <a:moveTo>
                  <a:pt x="0" y="0"/>
                </a:moveTo>
                <a:lnTo>
                  <a:pt x="0" y="468"/>
                </a:lnTo>
              </a:path>
            </a:pathLst>
          </a:custGeom>
          <a:noFill/>
          <a:ln w="50800" cap="rnd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521" name="Text Box 153"/>
          <p:cNvSpPr txBox="1"/>
          <p:nvPr/>
        </p:nvSpPr>
        <p:spPr>
          <a:xfrm>
            <a:off x="7582853" y="3568383"/>
            <a:ext cx="647700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28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</a:p>
        </p:txBody>
      </p:sp>
      <p:sp>
        <p:nvSpPr>
          <p:cNvPr id="16522" name="Oval 154"/>
          <p:cNvSpPr/>
          <p:nvPr/>
        </p:nvSpPr>
        <p:spPr>
          <a:xfrm>
            <a:off x="7511415" y="4001770"/>
            <a:ext cx="152400" cy="1524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523" name="Oval 155"/>
          <p:cNvSpPr/>
          <p:nvPr/>
        </p:nvSpPr>
        <p:spPr>
          <a:xfrm>
            <a:off x="10176828" y="4000183"/>
            <a:ext cx="152400" cy="1524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524" name="Text Box 156"/>
          <p:cNvSpPr txBox="1"/>
          <p:nvPr/>
        </p:nvSpPr>
        <p:spPr>
          <a:xfrm>
            <a:off x="10246678" y="3496945"/>
            <a:ext cx="504825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3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</a:p>
        </p:txBody>
      </p:sp>
      <p:sp>
        <p:nvSpPr>
          <p:cNvPr id="16525" name="Oval 157"/>
          <p:cNvSpPr/>
          <p:nvPr/>
        </p:nvSpPr>
        <p:spPr>
          <a:xfrm>
            <a:off x="9167178" y="5008245"/>
            <a:ext cx="152400" cy="1524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526" name="Text Box 158"/>
          <p:cNvSpPr txBox="1"/>
          <p:nvPr/>
        </p:nvSpPr>
        <p:spPr>
          <a:xfrm>
            <a:off x="9238615" y="4505008"/>
            <a:ext cx="576263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3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D</a:t>
            </a:r>
          </a:p>
        </p:txBody>
      </p:sp>
      <p:sp>
        <p:nvSpPr>
          <p:cNvPr id="16527" name="Oval 159"/>
          <p:cNvSpPr/>
          <p:nvPr/>
        </p:nvSpPr>
        <p:spPr>
          <a:xfrm>
            <a:off x="9167178" y="2344420"/>
            <a:ext cx="144462" cy="144463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528" name="Text Box 160"/>
          <p:cNvSpPr txBox="1"/>
          <p:nvPr/>
        </p:nvSpPr>
        <p:spPr>
          <a:xfrm>
            <a:off x="9238615" y="2341245"/>
            <a:ext cx="576263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3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</a:p>
        </p:txBody>
      </p:sp>
      <p:sp>
        <p:nvSpPr>
          <p:cNvPr id="18593" name="未知"/>
          <p:cNvSpPr/>
          <p:nvPr/>
        </p:nvSpPr>
        <p:spPr>
          <a:xfrm flipH="1">
            <a:off x="10175240" y="3352483"/>
            <a:ext cx="71438" cy="15128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147483647"/>
              </a:cxn>
            </a:cxnLst>
            <a:rect l="0" t="0" r="0" b="0"/>
            <a:pathLst>
              <a:path w="1" h="468">
                <a:moveTo>
                  <a:pt x="0" y="0"/>
                </a:moveTo>
                <a:lnTo>
                  <a:pt x="0" y="468"/>
                </a:lnTo>
              </a:path>
            </a:pathLst>
          </a:custGeom>
          <a:noFill/>
          <a:ln w="28575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594" name="Line 162"/>
          <p:cNvSpPr/>
          <p:nvPr/>
        </p:nvSpPr>
        <p:spPr>
          <a:xfrm flipH="1">
            <a:off x="8878253" y="4071620"/>
            <a:ext cx="2376487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18595" name="未知"/>
          <p:cNvSpPr/>
          <p:nvPr/>
        </p:nvSpPr>
        <p:spPr>
          <a:xfrm flipH="1">
            <a:off x="9167178" y="1912620"/>
            <a:ext cx="71437" cy="20875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147483647"/>
              </a:cxn>
            </a:cxnLst>
            <a:rect l="0" t="0" r="0" b="0"/>
            <a:pathLst>
              <a:path w="1" h="468">
                <a:moveTo>
                  <a:pt x="0" y="0"/>
                </a:moveTo>
                <a:lnTo>
                  <a:pt x="0" y="468"/>
                </a:lnTo>
              </a:path>
            </a:pathLst>
          </a:custGeom>
          <a:noFill/>
          <a:ln w="28575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596" name="Line 164"/>
          <p:cNvSpPr/>
          <p:nvPr/>
        </p:nvSpPr>
        <p:spPr>
          <a:xfrm flipH="1">
            <a:off x="8375015" y="2415858"/>
            <a:ext cx="1728788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18597" name="Line 165"/>
          <p:cNvSpPr/>
          <p:nvPr/>
        </p:nvSpPr>
        <p:spPr>
          <a:xfrm flipH="1">
            <a:off x="8159115" y="5079683"/>
            <a:ext cx="2376488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18598" name="未知"/>
          <p:cNvSpPr/>
          <p:nvPr/>
        </p:nvSpPr>
        <p:spPr>
          <a:xfrm flipH="1">
            <a:off x="9167178" y="3855720"/>
            <a:ext cx="71437" cy="18002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147483647"/>
              </a:cxn>
            </a:cxnLst>
            <a:rect l="0" t="0" r="0" b="0"/>
            <a:pathLst>
              <a:path w="1" h="468">
                <a:moveTo>
                  <a:pt x="0" y="0"/>
                </a:moveTo>
                <a:lnTo>
                  <a:pt x="0" y="468"/>
                </a:lnTo>
              </a:path>
            </a:pathLst>
          </a:custGeom>
          <a:noFill/>
          <a:ln w="28575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1" name="Group 167"/>
          <p:cNvGrpSpPr/>
          <p:nvPr/>
        </p:nvGrpSpPr>
        <p:grpSpPr>
          <a:xfrm>
            <a:off x="5277485" y="4939665"/>
            <a:ext cx="1512888" cy="519113"/>
            <a:chOff x="0" y="0"/>
            <a:chExt cx="953" cy="327"/>
          </a:xfrm>
        </p:grpSpPr>
        <p:sp>
          <p:nvSpPr>
            <p:cNvPr id="16536" name="Text Box 168"/>
            <p:cNvSpPr txBox="1"/>
            <p:nvPr/>
          </p:nvSpPr>
          <p:spPr>
            <a:xfrm>
              <a:off x="0" y="0"/>
              <a:ext cx="49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 dirty="0">
                  <a:solidFill>
                    <a:srgbClr val="FF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0</a:t>
              </a:r>
            </a:p>
          </p:txBody>
        </p:sp>
        <p:sp>
          <p:nvSpPr>
            <p:cNvPr id="16537" name="Text Box 169"/>
            <p:cNvSpPr txBox="1"/>
            <p:nvPr/>
          </p:nvSpPr>
          <p:spPr>
            <a:xfrm>
              <a:off x="454" y="0"/>
              <a:ext cx="49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 dirty="0">
                  <a:solidFill>
                    <a:srgbClr val="FF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0</a:t>
              </a:r>
            </a:p>
          </p:txBody>
        </p:sp>
      </p:grpSp>
      <p:sp>
        <p:nvSpPr>
          <p:cNvPr id="18602" name="Text Box 170"/>
          <p:cNvSpPr txBox="1">
            <a:spLocks noChangeArrowheads="1"/>
          </p:cNvSpPr>
          <p:nvPr/>
        </p:nvSpPr>
        <p:spPr bwMode="auto">
          <a:xfrm>
            <a:off x="624840" y="2804160"/>
            <a:ext cx="2719705" cy="20612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defRPr/>
            </a:pPr>
            <a:r>
              <a:rPr kumimoji="0" lang="zh-CN" altLang="zh-CN" sz="3200" b="1" kern="1200" cap="none" spc="0" normalizeH="0" baseline="0" noProof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+mn-cs"/>
              </a:rPr>
              <a:t>X </a:t>
            </a:r>
            <a:r>
              <a:rPr kumimoji="0" lang="zh-CN" sz="3200" b="1" kern="1200" cap="none" spc="0" normalizeH="0" baseline="0" noProof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+mn-cs"/>
              </a:rPr>
              <a:t>轴上点坐标</a:t>
            </a:r>
            <a:r>
              <a:rPr kumimoji="0" lang="zh-CN" altLang="en-US" sz="3200" b="1" kern="1200" cap="none" spc="0" normalizeH="0" baseline="0" noProof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+mn-cs"/>
              </a:rPr>
              <a:t>横坐标是任意实数</a:t>
            </a:r>
            <a:r>
              <a:rPr kumimoji="0" lang="en-US" altLang="zh-CN" sz="3200" b="1" kern="1200" cap="none" spc="0" normalizeH="0" baseline="0" noProof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+mn-cs"/>
              </a:rPr>
              <a:t>,</a:t>
            </a:r>
            <a:r>
              <a:rPr kumimoji="0" lang="zh-CN" altLang="en-US" sz="3200" b="1" kern="1200" cap="none" spc="0" normalizeH="0" baseline="0" noProof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+mn-cs"/>
              </a:rPr>
              <a:t>纵坐标</a:t>
            </a:r>
            <a:r>
              <a:rPr kumimoji="0" lang="zh-CN" sz="3200" b="1" kern="1200" cap="none" spc="0" normalizeH="0" baseline="0" noProof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+mn-cs"/>
              </a:rPr>
              <a:t>为</a:t>
            </a:r>
            <a:r>
              <a:rPr kumimoji="0" lang="zh-CN" altLang="zh-CN" sz="3200" b="1" kern="1200" cap="none" spc="0" normalizeH="0" baseline="0" noProof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+mn-cs"/>
              </a:rPr>
              <a:t>0</a:t>
            </a:r>
            <a:r>
              <a:rPr kumimoji="0" lang="zh-CN" altLang="zh-CN" sz="3200" b="1" kern="1200" cap="none" spc="0" normalizeH="0" baseline="0" noProof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+mn-cs"/>
              </a:rPr>
              <a:t>。</a:t>
            </a:r>
            <a:endParaRPr kumimoji="0" lang="zh-CN" sz="3200" b="1" kern="1200" cap="none" spc="0" normalizeH="0" baseline="0" noProof="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539" name="TextBox 64"/>
          <p:cNvSpPr txBox="1"/>
          <p:nvPr/>
        </p:nvSpPr>
        <p:spPr>
          <a:xfrm>
            <a:off x="3011488" y="6143625"/>
            <a:ext cx="184150" cy="3698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24840" y="4865370"/>
            <a:ext cx="3092450" cy="1568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defRPr/>
            </a:pPr>
            <a:r>
              <a:rPr kumimoji="0" lang="zh-CN" altLang="zh-CN" sz="32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+mn-cs"/>
              </a:rPr>
              <a:t>y</a:t>
            </a:r>
            <a:r>
              <a:rPr kumimoji="0" lang="zh-CN" altLang="en-US" sz="32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+mn-cs"/>
              </a:rPr>
              <a:t>轴上点的坐标</a:t>
            </a:r>
            <a:r>
              <a:rPr kumimoji="0" lang="zh-CN" altLang="en-US" sz="3200" b="1" kern="1200" cap="none" spc="0" normalizeH="0" baseline="0" noProof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+mn-cs"/>
              </a:rPr>
              <a:t>横坐标为</a:t>
            </a:r>
            <a:r>
              <a:rPr kumimoji="0" lang="zh-CN" altLang="zh-CN" sz="3200" b="1" kern="1200" cap="none" spc="0" normalizeH="0" baseline="0" noProof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+mn-cs"/>
              </a:rPr>
              <a:t>0</a:t>
            </a:r>
            <a:r>
              <a:rPr kumimoji="0" lang="zh-CN" altLang="en-US" sz="32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+mn-cs"/>
              </a:rPr>
              <a:t>，纵坐标是任意实数。</a:t>
            </a:r>
            <a:endParaRPr kumimoji="0" lang="zh-CN" altLang="zh-CN" sz="3200" b="1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255270" y="1054418"/>
            <a:ext cx="2268538" cy="720725"/>
            <a:chOff x="249" y="572"/>
            <a:chExt cx="2041" cy="454"/>
          </a:xfrm>
        </p:grpSpPr>
        <p:pic>
          <p:nvPicPr>
            <p:cNvPr id="14" name="图片 13" descr="螺旋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49" y="572"/>
              <a:ext cx="1225" cy="45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" name="文本框 14"/>
            <p:cNvSpPr txBox="1"/>
            <p:nvPr/>
          </p:nvSpPr>
          <p:spPr>
            <a:xfrm>
              <a:off x="748" y="618"/>
              <a:ext cx="1542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 i="1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探究</a:t>
              </a:r>
              <a:r>
                <a:rPr lang="en-US" altLang="zh-CN" sz="3200" b="1" i="1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2</a:t>
              </a:r>
              <a:r>
                <a:rPr lang="zh-CN" altLang="en-US" sz="3200" b="1" i="1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：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8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8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8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8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8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18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8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8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83" grpId="0" bldLvl="0" animBg="1"/>
      <p:bldP spid="18593" grpId="0" bldLvl="0" animBg="1"/>
      <p:bldP spid="18595" grpId="0" bldLvl="0" animBg="1"/>
      <p:bldP spid="18598" grpId="0" bldLvl="0" animBg="1"/>
      <p:bldP spid="18602" grpId="0" bldLvl="0" animBg="1"/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41116" name="Group 156"/>
          <p:cNvGraphicFramePr>
            <a:graphicFrameLocks noGrp="1"/>
          </p:cNvGraphicFramePr>
          <p:nvPr/>
        </p:nvGraphicFramePr>
        <p:xfrm>
          <a:off x="2620963" y="1052513"/>
          <a:ext cx="8143875" cy="5373371"/>
        </p:xfrm>
        <a:graphic>
          <a:graphicData uri="http://schemas.openxmlformats.org/drawingml/2006/table">
            <a:tbl>
              <a:tblPr/>
              <a:tblGrid>
                <a:gridCol w="2016125"/>
                <a:gridCol w="2047875"/>
                <a:gridCol w="2047875"/>
                <a:gridCol w="2032000"/>
              </a:tblGrid>
              <a:tr h="4064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点的位置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横坐标符号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纵坐标符号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第一象限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第二象限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41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第三象限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第四象限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X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轴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正半轴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负半轴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Y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轴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正半轴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负半轴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原点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30" name="Text Box 122"/>
          <p:cNvSpPr txBox="1"/>
          <p:nvPr/>
        </p:nvSpPr>
        <p:spPr>
          <a:xfrm>
            <a:off x="111760" y="981075"/>
            <a:ext cx="1677670" cy="521970"/>
          </a:xfrm>
          <a:prstGeom prst="rect">
            <a:avLst/>
          </a:prstGeom>
          <a:solidFill>
            <a:srgbClr val="0000FF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b="1" dirty="0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归纳总结</a:t>
            </a:r>
          </a:p>
        </p:txBody>
      </p:sp>
      <p:sp>
        <p:nvSpPr>
          <p:cNvPr id="41092" name="Text Box 132"/>
          <p:cNvSpPr txBox="1"/>
          <p:nvPr/>
        </p:nvSpPr>
        <p:spPr>
          <a:xfrm>
            <a:off x="7156450" y="1557338"/>
            <a:ext cx="8636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+</a:t>
            </a:r>
          </a:p>
        </p:txBody>
      </p:sp>
      <p:sp>
        <p:nvSpPr>
          <p:cNvPr id="41093" name="Text Box 133"/>
          <p:cNvSpPr txBox="1"/>
          <p:nvPr/>
        </p:nvSpPr>
        <p:spPr>
          <a:xfrm>
            <a:off x="9172575" y="1557338"/>
            <a:ext cx="8636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+</a:t>
            </a:r>
          </a:p>
        </p:txBody>
      </p:sp>
      <p:sp>
        <p:nvSpPr>
          <p:cNvPr id="41094" name="Text Box 134"/>
          <p:cNvSpPr txBox="1"/>
          <p:nvPr/>
        </p:nvSpPr>
        <p:spPr>
          <a:xfrm>
            <a:off x="9172575" y="2133600"/>
            <a:ext cx="8636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+</a:t>
            </a:r>
          </a:p>
        </p:txBody>
      </p:sp>
      <p:sp>
        <p:nvSpPr>
          <p:cNvPr id="41095" name="Text Box 135"/>
          <p:cNvSpPr txBox="1"/>
          <p:nvPr/>
        </p:nvSpPr>
        <p:spPr>
          <a:xfrm>
            <a:off x="7156450" y="3141663"/>
            <a:ext cx="8636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+</a:t>
            </a:r>
          </a:p>
        </p:txBody>
      </p:sp>
      <p:sp>
        <p:nvSpPr>
          <p:cNvPr id="41097" name="Text Box 137"/>
          <p:cNvSpPr txBox="1"/>
          <p:nvPr/>
        </p:nvSpPr>
        <p:spPr>
          <a:xfrm>
            <a:off x="7156450" y="2133600"/>
            <a:ext cx="863600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—</a:t>
            </a:r>
          </a:p>
        </p:txBody>
      </p:sp>
      <p:sp>
        <p:nvSpPr>
          <p:cNvPr id="41098" name="Text Box 138"/>
          <p:cNvSpPr txBox="1"/>
          <p:nvPr/>
        </p:nvSpPr>
        <p:spPr>
          <a:xfrm>
            <a:off x="7156450" y="2781300"/>
            <a:ext cx="863600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—</a:t>
            </a:r>
          </a:p>
        </p:txBody>
      </p:sp>
      <p:sp>
        <p:nvSpPr>
          <p:cNvPr id="41099" name="Text Box 139"/>
          <p:cNvSpPr txBox="1"/>
          <p:nvPr/>
        </p:nvSpPr>
        <p:spPr>
          <a:xfrm>
            <a:off x="9172575" y="2636838"/>
            <a:ext cx="863600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—</a:t>
            </a:r>
          </a:p>
        </p:txBody>
      </p:sp>
      <p:sp>
        <p:nvSpPr>
          <p:cNvPr id="41100" name="Text Box 140"/>
          <p:cNvSpPr txBox="1"/>
          <p:nvPr/>
        </p:nvSpPr>
        <p:spPr>
          <a:xfrm>
            <a:off x="9172575" y="3213100"/>
            <a:ext cx="863600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—</a:t>
            </a:r>
          </a:p>
        </p:txBody>
      </p:sp>
      <p:sp>
        <p:nvSpPr>
          <p:cNvPr id="41101" name="Text Box 141"/>
          <p:cNvSpPr txBox="1"/>
          <p:nvPr/>
        </p:nvSpPr>
        <p:spPr>
          <a:xfrm>
            <a:off x="7156450" y="4292600"/>
            <a:ext cx="863600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—</a:t>
            </a:r>
          </a:p>
        </p:txBody>
      </p:sp>
      <p:sp>
        <p:nvSpPr>
          <p:cNvPr id="41103" name="Text Box 143"/>
          <p:cNvSpPr txBox="1"/>
          <p:nvPr/>
        </p:nvSpPr>
        <p:spPr>
          <a:xfrm>
            <a:off x="9172575" y="5300663"/>
            <a:ext cx="863600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—</a:t>
            </a:r>
          </a:p>
        </p:txBody>
      </p:sp>
      <p:sp>
        <p:nvSpPr>
          <p:cNvPr id="41105" name="Text Box 145"/>
          <p:cNvSpPr txBox="1"/>
          <p:nvPr/>
        </p:nvSpPr>
        <p:spPr>
          <a:xfrm>
            <a:off x="9172575" y="3789363"/>
            <a:ext cx="576263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</a:p>
        </p:txBody>
      </p:sp>
      <p:sp>
        <p:nvSpPr>
          <p:cNvPr id="41106" name="Text Box 146"/>
          <p:cNvSpPr txBox="1"/>
          <p:nvPr/>
        </p:nvSpPr>
        <p:spPr>
          <a:xfrm>
            <a:off x="9172575" y="4221163"/>
            <a:ext cx="576263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</a:p>
        </p:txBody>
      </p:sp>
      <p:sp>
        <p:nvSpPr>
          <p:cNvPr id="41107" name="Text Box 147"/>
          <p:cNvSpPr txBox="1"/>
          <p:nvPr/>
        </p:nvSpPr>
        <p:spPr>
          <a:xfrm>
            <a:off x="7229475" y="4724400"/>
            <a:ext cx="576263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</a:p>
        </p:txBody>
      </p:sp>
      <p:sp>
        <p:nvSpPr>
          <p:cNvPr id="41108" name="Text Box 148"/>
          <p:cNvSpPr txBox="1"/>
          <p:nvPr/>
        </p:nvSpPr>
        <p:spPr>
          <a:xfrm>
            <a:off x="7229475" y="5300663"/>
            <a:ext cx="576263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</a:p>
        </p:txBody>
      </p:sp>
      <p:sp>
        <p:nvSpPr>
          <p:cNvPr id="41110" name="Text Box 150"/>
          <p:cNvSpPr txBox="1"/>
          <p:nvPr/>
        </p:nvSpPr>
        <p:spPr>
          <a:xfrm>
            <a:off x="7229475" y="5876925"/>
            <a:ext cx="576263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</a:p>
        </p:txBody>
      </p:sp>
      <p:sp>
        <p:nvSpPr>
          <p:cNvPr id="41111" name="Text Box 151"/>
          <p:cNvSpPr txBox="1"/>
          <p:nvPr/>
        </p:nvSpPr>
        <p:spPr>
          <a:xfrm>
            <a:off x="9245600" y="5876925"/>
            <a:ext cx="576263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</a:p>
        </p:txBody>
      </p:sp>
      <p:sp>
        <p:nvSpPr>
          <p:cNvPr id="41113" name="Text Box 153"/>
          <p:cNvSpPr txBox="1"/>
          <p:nvPr/>
        </p:nvSpPr>
        <p:spPr>
          <a:xfrm>
            <a:off x="7156450" y="3644900"/>
            <a:ext cx="8636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+</a:t>
            </a:r>
          </a:p>
        </p:txBody>
      </p:sp>
      <p:sp>
        <p:nvSpPr>
          <p:cNvPr id="41114" name="Text Box 154"/>
          <p:cNvSpPr txBox="1"/>
          <p:nvPr/>
        </p:nvSpPr>
        <p:spPr>
          <a:xfrm>
            <a:off x="9172575" y="4797425"/>
            <a:ext cx="8636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+</a:t>
            </a:r>
          </a:p>
        </p:txBody>
      </p: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1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1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1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1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1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1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1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1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1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92" grpId="0"/>
      <p:bldP spid="41093" grpId="0"/>
      <p:bldP spid="41094" grpId="0"/>
      <p:bldP spid="41095" grpId="0"/>
      <p:bldP spid="41097" grpId="0"/>
      <p:bldP spid="41098" grpId="0"/>
      <p:bldP spid="41099" grpId="0"/>
      <p:bldP spid="41100" grpId="0"/>
      <p:bldP spid="41101" grpId="0"/>
      <p:bldP spid="41103" grpId="0"/>
      <p:bldP spid="41105" grpId="0"/>
      <p:bldP spid="41106" grpId="0"/>
      <p:bldP spid="41107" grpId="0"/>
      <p:bldP spid="41108" grpId="0"/>
      <p:bldP spid="41110" grpId="0"/>
      <p:bldP spid="41111" grpId="0"/>
      <p:bldP spid="41113" grpId="0"/>
      <p:bldP spid="411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-1905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8101" name="直接连接符 88100"/>
          <p:cNvSpPr/>
          <p:nvPr/>
        </p:nvSpPr>
        <p:spPr>
          <a:xfrm flipV="1">
            <a:off x="9553258" y="692150"/>
            <a:ext cx="0" cy="475297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8071" name="文本框 88070"/>
          <p:cNvSpPr txBox="1"/>
          <p:nvPr/>
        </p:nvSpPr>
        <p:spPr>
          <a:xfrm>
            <a:off x="91758" y="4349433"/>
            <a:ext cx="9144000" cy="2227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zh-CN" sz="2800" b="1" dirty="0">
                <a:latin typeface="Arial" panose="020B0604020202020204" pitchFamily="34" charset="0"/>
              </a:rPr>
              <a:t>②</a:t>
            </a:r>
            <a:r>
              <a:rPr lang="zh-CN" altLang="en-US" sz="2800" b="1" dirty="0">
                <a:latin typeface="Arial" panose="020B0604020202020204" pitchFamily="34" charset="0"/>
              </a:rPr>
              <a:t>描出</a:t>
            </a:r>
            <a:r>
              <a:rPr lang="en-US" altLang="zh-CN" sz="2800" b="1">
                <a:latin typeface="Arial" panose="020B0604020202020204" pitchFamily="34" charset="0"/>
              </a:rPr>
              <a:t>(-2,</a:t>
            </a:r>
            <a:r>
              <a:rPr lang="en-US" altLang="zh-CN" sz="2800" b="1">
                <a:solidFill>
                  <a:srgbClr val="0000FF"/>
                </a:solidFill>
                <a:latin typeface="Arial" panose="020B0604020202020204" pitchFamily="34" charset="0"/>
              </a:rPr>
              <a:t>2</a:t>
            </a:r>
            <a:r>
              <a:rPr lang="en-US" altLang="zh-CN" sz="2800" b="1">
                <a:latin typeface="Arial" panose="020B0604020202020204" pitchFamily="34" charset="0"/>
              </a:rPr>
              <a:t>),</a:t>
            </a:r>
          </a:p>
          <a:p>
            <a:r>
              <a:rPr lang="en-US" altLang="zh-CN" sz="2800" b="1">
                <a:latin typeface="Arial" panose="020B0604020202020204" pitchFamily="34" charset="0"/>
              </a:rPr>
              <a:t>       (0,</a:t>
            </a:r>
            <a:r>
              <a:rPr lang="en-US" altLang="zh-CN" sz="2800" b="1">
                <a:solidFill>
                  <a:srgbClr val="0000FF"/>
                </a:solidFill>
                <a:latin typeface="Arial" panose="020B0604020202020204" pitchFamily="34" charset="0"/>
              </a:rPr>
              <a:t>2</a:t>
            </a:r>
            <a:r>
              <a:rPr lang="en-US" altLang="zh-CN" sz="2800" b="1">
                <a:latin typeface="Arial" panose="020B0604020202020204" pitchFamily="34" charset="0"/>
              </a:rPr>
              <a:t>),</a:t>
            </a:r>
          </a:p>
          <a:p>
            <a:r>
              <a:rPr lang="en-US" altLang="zh-CN" sz="2800" b="1">
                <a:latin typeface="Arial" panose="020B0604020202020204" pitchFamily="34" charset="0"/>
              </a:rPr>
              <a:t>       (2,</a:t>
            </a:r>
            <a:r>
              <a:rPr lang="en-US" altLang="zh-CN" sz="2800" b="1">
                <a:solidFill>
                  <a:srgbClr val="0000FF"/>
                </a:solidFill>
                <a:latin typeface="Arial" panose="020B0604020202020204" pitchFamily="34" charset="0"/>
              </a:rPr>
              <a:t>2</a:t>
            </a:r>
            <a:r>
              <a:rPr lang="en-US" altLang="zh-CN" sz="2800" b="1">
                <a:latin typeface="Arial" panose="020B0604020202020204" pitchFamily="34" charset="0"/>
              </a:rPr>
              <a:t>),</a:t>
            </a:r>
          </a:p>
          <a:p>
            <a:r>
              <a:rPr lang="en-US" altLang="zh-CN" sz="2800" b="1">
                <a:latin typeface="Arial" panose="020B0604020202020204" pitchFamily="34" charset="0"/>
              </a:rPr>
              <a:t>       (4,</a:t>
            </a:r>
            <a:r>
              <a:rPr lang="en-US" altLang="zh-CN" sz="2800" b="1">
                <a:solidFill>
                  <a:srgbClr val="0000FF"/>
                </a:solidFill>
                <a:latin typeface="Arial" panose="020B0604020202020204" pitchFamily="34" charset="0"/>
              </a:rPr>
              <a:t>2</a:t>
            </a:r>
            <a:r>
              <a:rPr lang="en-US" altLang="zh-CN" sz="2800" b="1">
                <a:latin typeface="Arial" panose="020B0604020202020204" pitchFamily="34" charset="0"/>
              </a:rPr>
              <a:t>),</a:t>
            </a:r>
          </a:p>
          <a:p>
            <a:r>
              <a:rPr lang="zh-CN" altLang="en-US" sz="2800" b="1" dirty="0">
                <a:latin typeface="Arial" panose="020B0604020202020204" pitchFamily="34" charset="0"/>
              </a:rPr>
              <a:t>依次连接各点</a:t>
            </a:r>
            <a:r>
              <a:rPr lang="en-US" altLang="zh-CN" sz="2800" b="1" dirty="0">
                <a:latin typeface="Arial" panose="020B0604020202020204" pitchFamily="34" charset="0"/>
              </a:rPr>
              <a:t>, </a:t>
            </a:r>
            <a:r>
              <a:rPr lang="zh-CN" altLang="en-US" sz="2800" b="1" dirty="0">
                <a:latin typeface="Arial" panose="020B0604020202020204" pitchFamily="34" charset="0"/>
              </a:rPr>
              <a:t>发现了什么</a:t>
            </a:r>
            <a:r>
              <a:rPr lang="en-US" altLang="zh-CN" sz="2800" b="1">
                <a:latin typeface="Arial" panose="020B0604020202020204" pitchFamily="34" charset="0"/>
              </a:rPr>
              <a:t>?</a:t>
            </a:r>
          </a:p>
        </p:txBody>
      </p:sp>
      <p:sp>
        <p:nvSpPr>
          <p:cNvPr id="88073" name="文本框 88072"/>
          <p:cNvSpPr txBox="1"/>
          <p:nvPr/>
        </p:nvSpPr>
        <p:spPr>
          <a:xfrm>
            <a:off x="73660" y="2076450"/>
            <a:ext cx="9467850" cy="2227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zh-CN" sz="2800" b="1" dirty="0">
                <a:latin typeface="Arial" panose="020B0604020202020204" pitchFamily="34" charset="0"/>
              </a:rPr>
              <a:t>①</a:t>
            </a:r>
            <a:r>
              <a:rPr lang="zh-CN" altLang="en-US" sz="2800" b="1" dirty="0">
                <a:latin typeface="Arial" panose="020B0604020202020204" pitchFamily="34" charset="0"/>
              </a:rPr>
              <a:t>描出</a:t>
            </a:r>
            <a:r>
              <a:rPr lang="en-US" altLang="zh-CN" sz="2800" b="1">
                <a:latin typeface="Arial" panose="020B0604020202020204" pitchFamily="34" charset="0"/>
              </a:rPr>
              <a:t>(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lang="en-US" altLang="zh-CN" sz="2800" b="1">
                <a:latin typeface="Arial" panose="020B0604020202020204" pitchFamily="34" charset="0"/>
              </a:rPr>
              <a:t>,3),</a:t>
            </a:r>
          </a:p>
          <a:p>
            <a:r>
              <a:rPr lang="en-US" altLang="zh-CN" sz="2800" b="1">
                <a:latin typeface="Arial" panose="020B0604020202020204" pitchFamily="34" charset="0"/>
              </a:rPr>
              <a:t>       (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lang="en-US" altLang="zh-CN" sz="2800" b="1">
                <a:latin typeface="Arial" panose="020B0604020202020204" pitchFamily="34" charset="0"/>
              </a:rPr>
              <a:t>,2),</a:t>
            </a:r>
          </a:p>
          <a:p>
            <a:r>
              <a:rPr lang="en-US" altLang="zh-CN" sz="2800" b="1">
                <a:latin typeface="Arial" panose="020B0604020202020204" pitchFamily="34" charset="0"/>
              </a:rPr>
              <a:t>       (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lang="en-US" altLang="zh-CN" sz="2800" b="1">
                <a:latin typeface="Arial" panose="020B0604020202020204" pitchFamily="34" charset="0"/>
              </a:rPr>
              <a:t>,0),</a:t>
            </a:r>
          </a:p>
          <a:p>
            <a:r>
              <a:rPr lang="en-US" altLang="zh-CN" sz="2800" b="1">
                <a:latin typeface="Arial" panose="020B0604020202020204" pitchFamily="34" charset="0"/>
              </a:rPr>
              <a:t>       (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lang="en-US" altLang="zh-CN" sz="2800" b="1">
                <a:latin typeface="Arial" panose="020B0604020202020204" pitchFamily="34" charset="0"/>
              </a:rPr>
              <a:t>,-2),</a:t>
            </a:r>
          </a:p>
          <a:p>
            <a:r>
              <a:rPr lang="zh-CN" altLang="en-US" sz="2800" b="1" dirty="0">
                <a:latin typeface="Arial" panose="020B0604020202020204" pitchFamily="34" charset="0"/>
              </a:rPr>
              <a:t>依次连接各点</a:t>
            </a:r>
            <a:r>
              <a:rPr lang="en-US" altLang="zh-CN" sz="2800" b="1" dirty="0">
                <a:latin typeface="Arial" panose="020B0604020202020204" pitchFamily="34" charset="0"/>
              </a:rPr>
              <a:t>, </a:t>
            </a:r>
            <a:r>
              <a:rPr lang="zh-CN" altLang="en-US" sz="2800" b="1" dirty="0">
                <a:latin typeface="Arial" panose="020B0604020202020204" pitchFamily="34" charset="0"/>
              </a:rPr>
              <a:t>发现了什么</a:t>
            </a:r>
            <a:r>
              <a:rPr lang="en-US" altLang="zh-CN" sz="2800" b="1">
                <a:latin typeface="Arial" panose="020B0604020202020204" pitchFamily="34" charset="0"/>
              </a:rPr>
              <a:t>?</a:t>
            </a:r>
          </a:p>
        </p:txBody>
      </p:sp>
      <p:grpSp>
        <p:nvGrpSpPr>
          <p:cNvPr id="88074" name="组合 88073"/>
          <p:cNvGrpSpPr/>
          <p:nvPr/>
        </p:nvGrpSpPr>
        <p:grpSpPr>
          <a:xfrm>
            <a:off x="5859145" y="806450"/>
            <a:ext cx="6192838" cy="5113338"/>
            <a:chOff x="1428" y="1389"/>
            <a:chExt cx="3357" cy="2812"/>
          </a:xfrm>
        </p:grpSpPr>
        <p:grpSp>
          <p:nvGrpSpPr>
            <p:cNvPr id="88075" name="组合 88074"/>
            <p:cNvGrpSpPr/>
            <p:nvPr/>
          </p:nvGrpSpPr>
          <p:grpSpPr>
            <a:xfrm>
              <a:off x="1428" y="2840"/>
              <a:ext cx="3085" cy="46"/>
              <a:chOff x="1292" y="2704"/>
              <a:chExt cx="3085" cy="46"/>
            </a:xfrm>
          </p:grpSpPr>
          <p:sp>
            <p:nvSpPr>
              <p:cNvPr id="88076" name="直接连接符 88075"/>
              <p:cNvSpPr/>
              <p:nvPr/>
            </p:nvSpPr>
            <p:spPr>
              <a:xfrm>
                <a:off x="1292" y="2750"/>
                <a:ext cx="3085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  <p:sp>
            <p:nvSpPr>
              <p:cNvPr id="88077" name="直接连接符 88076"/>
              <p:cNvSpPr/>
              <p:nvPr/>
            </p:nvSpPr>
            <p:spPr>
              <a:xfrm>
                <a:off x="2971" y="2704"/>
                <a:ext cx="0" cy="46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88078" name="直接连接符 88077"/>
              <p:cNvSpPr/>
              <p:nvPr/>
            </p:nvSpPr>
            <p:spPr>
              <a:xfrm>
                <a:off x="3288" y="2704"/>
                <a:ext cx="0" cy="46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88079" name="直接连接符 88078"/>
              <p:cNvSpPr/>
              <p:nvPr/>
            </p:nvSpPr>
            <p:spPr>
              <a:xfrm>
                <a:off x="3606" y="2704"/>
                <a:ext cx="0" cy="46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88080" name="直接连接符 88079"/>
              <p:cNvSpPr/>
              <p:nvPr/>
            </p:nvSpPr>
            <p:spPr>
              <a:xfrm>
                <a:off x="3923" y="2704"/>
                <a:ext cx="0" cy="46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88081" name="直接连接符 88080"/>
              <p:cNvSpPr/>
              <p:nvPr/>
            </p:nvSpPr>
            <p:spPr>
              <a:xfrm>
                <a:off x="2335" y="2704"/>
                <a:ext cx="0" cy="46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88082" name="直接连接符 88081"/>
              <p:cNvSpPr/>
              <p:nvPr/>
            </p:nvSpPr>
            <p:spPr>
              <a:xfrm>
                <a:off x="2018" y="2704"/>
                <a:ext cx="0" cy="46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88083" name="直接连接符 88082"/>
            <p:cNvSpPr/>
            <p:nvPr/>
          </p:nvSpPr>
          <p:spPr>
            <a:xfrm>
              <a:off x="2789" y="2568"/>
              <a:ext cx="0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grpSp>
          <p:nvGrpSpPr>
            <p:cNvPr id="88084" name="组合 88083"/>
            <p:cNvGrpSpPr/>
            <p:nvPr/>
          </p:nvGrpSpPr>
          <p:grpSpPr>
            <a:xfrm>
              <a:off x="2789" y="1434"/>
              <a:ext cx="45" cy="2767"/>
              <a:chOff x="2653" y="1298"/>
              <a:chExt cx="45" cy="2767"/>
            </a:xfrm>
          </p:grpSpPr>
          <p:sp>
            <p:nvSpPr>
              <p:cNvPr id="88085" name="直接连接符 88084"/>
              <p:cNvSpPr/>
              <p:nvPr/>
            </p:nvSpPr>
            <p:spPr>
              <a:xfrm flipV="1">
                <a:off x="2653" y="1298"/>
                <a:ext cx="0" cy="2767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  <p:sp>
            <p:nvSpPr>
              <p:cNvPr id="88086" name="直接连接符 88085"/>
              <p:cNvSpPr/>
              <p:nvPr/>
            </p:nvSpPr>
            <p:spPr>
              <a:xfrm flipV="1">
                <a:off x="2653" y="2432"/>
                <a:ext cx="45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88087" name="直接连接符 88086"/>
              <p:cNvSpPr/>
              <p:nvPr/>
            </p:nvSpPr>
            <p:spPr>
              <a:xfrm>
                <a:off x="2653" y="2115"/>
                <a:ext cx="45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88088" name="直接连接符 88087"/>
              <p:cNvSpPr/>
              <p:nvPr/>
            </p:nvSpPr>
            <p:spPr>
              <a:xfrm>
                <a:off x="2653" y="1797"/>
                <a:ext cx="45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88089" name="直接连接符 88088"/>
              <p:cNvSpPr/>
              <p:nvPr/>
            </p:nvSpPr>
            <p:spPr>
              <a:xfrm>
                <a:off x="2653" y="3067"/>
                <a:ext cx="45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88090" name="直接连接符 88089"/>
              <p:cNvSpPr/>
              <p:nvPr/>
            </p:nvSpPr>
            <p:spPr>
              <a:xfrm flipV="1">
                <a:off x="2653" y="3385"/>
                <a:ext cx="45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88091" name="文本框 88090"/>
            <p:cNvSpPr txBox="1"/>
            <p:nvPr/>
          </p:nvSpPr>
          <p:spPr>
            <a:xfrm>
              <a:off x="2744" y="2840"/>
              <a:ext cx="286" cy="285"/>
            </a:xfrm>
            <a:prstGeom prst="rect">
              <a:avLst/>
            </a:prstGeom>
            <a:noFill/>
            <a:ln w="38100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>
                  <a:latin typeface="Arial" panose="020B0604020202020204" pitchFamily="34" charset="0"/>
                </a:rPr>
                <a:t>0</a:t>
              </a:r>
            </a:p>
          </p:txBody>
        </p:sp>
        <p:sp>
          <p:nvSpPr>
            <p:cNvPr id="88092" name="文本框 88091"/>
            <p:cNvSpPr txBox="1"/>
            <p:nvPr/>
          </p:nvSpPr>
          <p:spPr>
            <a:xfrm>
              <a:off x="3016" y="2840"/>
              <a:ext cx="182" cy="285"/>
            </a:xfrm>
            <a:prstGeom prst="rect">
              <a:avLst/>
            </a:prstGeom>
            <a:noFill/>
            <a:ln w="38100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sz="2800" b="1" dirty="0">
                <a:latin typeface="Arial" panose="020B0604020202020204" pitchFamily="34" charset="0"/>
              </a:endParaRPr>
            </a:p>
          </p:txBody>
        </p:sp>
        <p:sp>
          <p:nvSpPr>
            <p:cNvPr id="88093" name="文本框 88092"/>
            <p:cNvSpPr txBox="1"/>
            <p:nvPr/>
          </p:nvSpPr>
          <p:spPr>
            <a:xfrm>
              <a:off x="2336" y="2840"/>
              <a:ext cx="362" cy="285"/>
            </a:xfrm>
            <a:prstGeom prst="rect">
              <a:avLst/>
            </a:prstGeom>
            <a:noFill/>
            <a:ln w="38100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sz="2800" b="1" dirty="0">
                <a:latin typeface="Arial" panose="020B0604020202020204" pitchFamily="34" charset="0"/>
              </a:endParaRPr>
            </a:p>
          </p:txBody>
        </p:sp>
        <p:sp>
          <p:nvSpPr>
            <p:cNvPr id="88094" name="文本框 88093"/>
            <p:cNvSpPr txBox="1"/>
            <p:nvPr/>
          </p:nvSpPr>
          <p:spPr>
            <a:xfrm>
              <a:off x="2562" y="2387"/>
              <a:ext cx="227" cy="285"/>
            </a:xfrm>
            <a:prstGeom prst="rect">
              <a:avLst/>
            </a:prstGeom>
            <a:noFill/>
            <a:ln w="38100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sz="2800" b="1" dirty="0">
                <a:latin typeface="Arial" panose="020B0604020202020204" pitchFamily="34" charset="0"/>
              </a:endParaRPr>
            </a:p>
          </p:txBody>
        </p:sp>
        <p:sp>
          <p:nvSpPr>
            <p:cNvPr id="88095" name="文本框 88094"/>
            <p:cNvSpPr txBox="1"/>
            <p:nvPr/>
          </p:nvSpPr>
          <p:spPr>
            <a:xfrm>
              <a:off x="2472" y="3022"/>
              <a:ext cx="453" cy="286"/>
            </a:xfrm>
            <a:prstGeom prst="rect">
              <a:avLst/>
            </a:prstGeom>
            <a:noFill/>
            <a:ln w="38100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sz="2800" b="1" dirty="0">
                <a:latin typeface="Arial" panose="020B0604020202020204" pitchFamily="34" charset="0"/>
              </a:endParaRPr>
            </a:p>
          </p:txBody>
        </p:sp>
        <p:sp>
          <p:nvSpPr>
            <p:cNvPr id="88096" name="文本框 88095"/>
            <p:cNvSpPr txBox="1"/>
            <p:nvPr/>
          </p:nvSpPr>
          <p:spPr>
            <a:xfrm>
              <a:off x="4286" y="2840"/>
              <a:ext cx="499" cy="285"/>
            </a:xfrm>
            <a:prstGeom prst="rect">
              <a:avLst/>
            </a:prstGeom>
            <a:noFill/>
            <a:ln w="38100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>
                  <a:latin typeface="Arial" panose="020B0604020202020204" pitchFamily="34" charset="0"/>
                </a:rPr>
                <a:t>x</a:t>
              </a:r>
            </a:p>
          </p:txBody>
        </p:sp>
        <p:sp>
          <p:nvSpPr>
            <p:cNvPr id="88097" name="文本框 88096"/>
            <p:cNvSpPr txBox="1"/>
            <p:nvPr/>
          </p:nvSpPr>
          <p:spPr>
            <a:xfrm>
              <a:off x="2472" y="1389"/>
              <a:ext cx="362" cy="285"/>
            </a:xfrm>
            <a:prstGeom prst="rect">
              <a:avLst/>
            </a:prstGeom>
            <a:noFill/>
            <a:ln w="38100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>
                  <a:latin typeface="Arial" panose="020B0604020202020204" pitchFamily="34" charset="0"/>
                </a:rPr>
                <a:t>y</a:t>
              </a:r>
            </a:p>
          </p:txBody>
        </p:sp>
      </p:grpSp>
      <p:sp>
        <p:nvSpPr>
          <p:cNvPr id="88098" name="椭圆 88097"/>
          <p:cNvSpPr/>
          <p:nvPr/>
        </p:nvSpPr>
        <p:spPr>
          <a:xfrm>
            <a:off x="9473883" y="1736725"/>
            <a:ext cx="142875" cy="142875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8099" name="椭圆 88098"/>
          <p:cNvSpPr/>
          <p:nvPr/>
        </p:nvSpPr>
        <p:spPr>
          <a:xfrm>
            <a:off x="9473883" y="3463925"/>
            <a:ext cx="142875" cy="142875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8100" name="椭圆 88099"/>
          <p:cNvSpPr/>
          <p:nvPr/>
        </p:nvSpPr>
        <p:spPr>
          <a:xfrm>
            <a:off x="9473883" y="4652963"/>
            <a:ext cx="142875" cy="142875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8102" name="椭圆 88101"/>
          <p:cNvSpPr/>
          <p:nvPr/>
        </p:nvSpPr>
        <p:spPr>
          <a:xfrm>
            <a:off x="9473883" y="2349500"/>
            <a:ext cx="142875" cy="142875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8103" name="椭圆 88102"/>
          <p:cNvSpPr/>
          <p:nvPr/>
        </p:nvSpPr>
        <p:spPr>
          <a:xfrm>
            <a:off x="9481820" y="2349500"/>
            <a:ext cx="142875" cy="142875"/>
          </a:xfrm>
          <a:prstGeom prst="ellipse">
            <a:avLst/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8104" name="椭圆 88103"/>
          <p:cNvSpPr/>
          <p:nvPr/>
        </p:nvSpPr>
        <p:spPr>
          <a:xfrm>
            <a:off x="10680383" y="2349500"/>
            <a:ext cx="142875" cy="142875"/>
          </a:xfrm>
          <a:prstGeom prst="ellipse">
            <a:avLst/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8105" name="椭圆 88104"/>
          <p:cNvSpPr/>
          <p:nvPr/>
        </p:nvSpPr>
        <p:spPr>
          <a:xfrm>
            <a:off x="8303895" y="2349500"/>
            <a:ext cx="142875" cy="142875"/>
          </a:xfrm>
          <a:prstGeom prst="ellipse">
            <a:avLst/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8106" name="椭圆 88105"/>
          <p:cNvSpPr/>
          <p:nvPr/>
        </p:nvSpPr>
        <p:spPr>
          <a:xfrm>
            <a:off x="7151370" y="2349500"/>
            <a:ext cx="142875" cy="142875"/>
          </a:xfrm>
          <a:prstGeom prst="ellipse">
            <a:avLst/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8107" name="直接连接符 88106"/>
          <p:cNvSpPr/>
          <p:nvPr/>
        </p:nvSpPr>
        <p:spPr>
          <a:xfrm>
            <a:off x="6768783" y="2420938"/>
            <a:ext cx="5268912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8109" name="文本框 88108"/>
          <p:cNvSpPr txBox="1"/>
          <p:nvPr/>
        </p:nvSpPr>
        <p:spPr>
          <a:xfrm>
            <a:off x="1988820" y="2610803"/>
            <a:ext cx="5795963" cy="528637"/>
          </a:xfrm>
          <a:prstGeom prst="rect">
            <a:avLst/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</a:rPr>
              <a:t>横坐标相同点的连线，平行于</a:t>
            </a:r>
            <a:r>
              <a:rPr lang="en-US" altLang="zh-CN" sz="2800" b="1" dirty="0">
                <a:latin typeface="Arial" panose="020B0604020202020204" pitchFamily="34" charset="0"/>
              </a:rPr>
              <a:t>y</a:t>
            </a:r>
            <a:r>
              <a:rPr lang="zh-CN" altLang="en-US" sz="2800" b="1" dirty="0">
                <a:latin typeface="Arial" panose="020B0604020202020204" pitchFamily="34" charset="0"/>
              </a:rPr>
              <a:t>轴</a:t>
            </a:r>
            <a:endParaRPr lang="zh-CN" altLang="en-US" sz="2800" b="1">
              <a:latin typeface="Arial" panose="020B0604020202020204" pitchFamily="34" charset="0"/>
            </a:endParaRPr>
          </a:p>
        </p:txBody>
      </p:sp>
      <p:sp>
        <p:nvSpPr>
          <p:cNvPr id="88108" name="文本框 88107"/>
          <p:cNvSpPr txBox="1"/>
          <p:nvPr/>
        </p:nvSpPr>
        <p:spPr>
          <a:xfrm>
            <a:off x="1988820" y="4916488"/>
            <a:ext cx="5903913" cy="528637"/>
          </a:xfrm>
          <a:prstGeom prst="rect">
            <a:avLst/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</a:rPr>
              <a:t>纵坐标相同点的连线，平行于</a:t>
            </a:r>
            <a:r>
              <a:rPr lang="en-US" altLang="zh-CN" sz="2800" b="1" dirty="0">
                <a:latin typeface="Arial" panose="020B0604020202020204" pitchFamily="34" charset="0"/>
              </a:rPr>
              <a:t>x</a:t>
            </a:r>
            <a:r>
              <a:rPr lang="zh-CN" altLang="en-US" sz="2800" b="1" dirty="0">
                <a:latin typeface="Arial" panose="020B0604020202020204" pitchFamily="34" charset="0"/>
              </a:rPr>
              <a:t>轴</a:t>
            </a:r>
            <a:endParaRPr lang="zh-CN" altLang="en-US" sz="2800" b="1">
              <a:latin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grpSp>
        <p:nvGrpSpPr>
          <p:cNvPr id="104500" name="组合 104499"/>
          <p:cNvGrpSpPr/>
          <p:nvPr/>
        </p:nvGrpSpPr>
        <p:grpSpPr>
          <a:xfrm>
            <a:off x="255270" y="1054418"/>
            <a:ext cx="2268538" cy="720725"/>
            <a:chOff x="249" y="572"/>
            <a:chExt cx="2041" cy="454"/>
          </a:xfrm>
        </p:grpSpPr>
        <p:pic>
          <p:nvPicPr>
            <p:cNvPr id="104501" name="图片 104500" descr="螺旋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9" y="572"/>
              <a:ext cx="1225" cy="45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4502" name="文本框 104501"/>
            <p:cNvSpPr txBox="1"/>
            <p:nvPr/>
          </p:nvSpPr>
          <p:spPr>
            <a:xfrm>
              <a:off x="748" y="618"/>
              <a:ext cx="1542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 i="1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探究</a:t>
              </a:r>
              <a:r>
                <a:rPr lang="en-US" altLang="zh-CN" sz="3200" b="1" i="1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3</a:t>
              </a:r>
              <a:r>
                <a:rPr lang="zh-CN" altLang="en-US" sz="3200" b="1" i="1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：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8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8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8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8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8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8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8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8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88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8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8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88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88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88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88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88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88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88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88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88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88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8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8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71" grpId="0"/>
      <p:bldP spid="88109" grpId="0" bldLvl="0" animBg="1"/>
      <p:bldP spid="88108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84994" name="矩形 84993"/>
          <p:cNvSpPr/>
          <p:nvPr/>
        </p:nvSpPr>
        <p:spPr>
          <a:xfrm>
            <a:off x="727710" y="1053465"/>
            <a:ext cx="10645775" cy="230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3600" dirty="0">
                <a:latin typeface="+mn-ea"/>
                <a:cs typeface="+mn-ea"/>
              </a:rPr>
              <a:t>1.</a:t>
            </a:r>
            <a:r>
              <a:rPr lang="zh-CN" altLang="en-US" sz="3600" dirty="0">
                <a:latin typeface="+mn-ea"/>
                <a:cs typeface="+mn-ea"/>
              </a:rPr>
              <a:t>如果同一直角坐标系下两个点的横坐标相同，那么过这两点的直线（       ）</a:t>
            </a:r>
            <a:br>
              <a:rPr lang="zh-CN" altLang="en-US" sz="3600" dirty="0">
                <a:latin typeface="+mn-ea"/>
                <a:cs typeface="+mn-ea"/>
              </a:rPr>
            </a:br>
            <a:r>
              <a:rPr lang="zh-CN" altLang="en-US" sz="3600" dirty="0">
                <a:latin typeface="+mn-ea"/>
                <a:cs typeface="+mn-ea"/>
              </a:rPr>
              <a:t>（</a:t>
            </a:r>
            <a:r>
              <a:rPr lang="en-US" altLang="zh-CN" sz="3600" dirty="0">
                <a:latin typeface="+mn-ea"/>
                <a:cs typeface="+mn-ea"/>
              </a:rPr>
              <a:t>A</a:t>
            </a:r>
            <a:r>
              <a:rPr lang="zh-CN" altLang="en-US" sz="3600" dirty="0">
                <a:latin typeface="+mn-ea"/>
                <a:cs typeface="+mn-ea"/>
              </a:rPr>
              <a:t>）平行于</a:t>
            </a:r>
            <a:r>
              <a:rPr lang="en-US" altLang="zh-CN" sz="3600" dirty="0">
                <a:latin typeface="+mn-ea"/>
                <a:cs typeface="+mn-ea"/>
              </a:rPr>
              <a:t>x</a:t>
            </a:r>
            <a:r>
              <a:rPr lang="zh-CN" altLang="en-US" sz="3600" dirty="0">
                <a:latin typeface="+mn-ea"/>
                <a:cs typeface="+mn-ea"/>
              </a:rPr>
              <a:t>轴              （</a:t>
            </a:r>
            <a:r>
              <a:rPr lang="en-US" altLang="zh-CN" sz="3600" dirty="0">
                <a:latin typeface="+mn-ea"/>
                <a:cs typeface="+mn-ea"/>
              </a:rPr>
              <a:t>B</a:t>
            </a:r>
            <a:r>
              <a:rPr lang="zh-CN" altLang="en-US" sz="3600" dirty="0">
                <a:latin typeface="+mn-ea"/>
                <a:cs typeface="+mn-ea"/>
              </a:rPr>
              <a:t>）平行于</a:t>
            </a:r>
            <a:r>
              <a:rPr lang="en-US" altLang="zh-CN" sz="3600" dirty="0">
                <a:latin typeface="+mn-ea"/>
                <a:cs typeface="+mn-ea"/>
              </a:rPr>
              <a:t>y</a:t>
            </a:r>
            <a:r>
              <a:rPr lang="zh-CN" altLang="en-US" sz="3600" dirty="0">
                <a:latin typeface="+mn-ea"/>
                <a:cs typeface="+mn-ea"/>
              </a:rPr>
              <a:t>轴</a:t>
            </a:r>
          </a:p>
          <a:p>
            <a:r>
              <a:rPr lang="zh-CN" altLang="en-US" sz="3600" dirty="0">
                <a:latin typeface="+mn-ea"/>
                <a:cs typeface="+mn-ea"/>
              </a:rPr>
              <a:t>（</a:t>
            </a:r>
            <a:r>
              <a:rPr lang="en-US" altLang="zh-CN" sz="3600" dirty="0">
                <a:latin typeface="+mn-ea"/>
                <a:cs typeface="+mn-ea"/>
              </a:rPr>
              <a:t>C</a:t>
            </a:r>
            <a:r>
              <a:rPr lang="zh-CN" altLang="en-US" sz="3600" dirty="0">
                <a:latin typeface="+mn-ea"/>
                <a:cs typeface="+mn-ea"/>
              </a:rPr>
              <a:t>）经过原点                （</a:t>
            </a:r>
            <a:r>
              <a:rPr lang="en-US" altLang="zh-CN" sz="3600" dirty="0">
                <a:latin typeface="+mn-ea"/>
                <a:cs typeface="+mn-ea"/>
              </a:rPr>
              <a:t>D</a:t>
            </a:r>
            <a:r>
              <a:rPr lang="zh-CN" altLang="en-US" sz="3600" dirty="0">
                <a:latin typeface="+mn-ea"/>
                <a:cs typeface="+mn-ea"/>
              </a:rPr>
              <a:t>）以上都不对</a:t>
            </a:r>
          </a:p>
        </p:txBody>
      </p:sp>
      <p:sp>
        <p:nvSpPr>
          <p:cNvPr id="84999" name="文本框 84998"/>
          <p:cNvSpPr txBox="1"/>
          <p:nvPr/>
        </p:nvSpPr>
        <p:spPr>
          <a:xfrm>
            <a:off x="4741863" y="1593215"/>
            <a:ext cx="6096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600">
                <a:solidFill>
                  <a:srgbClr val="FF0066"/>
                </a:solidFill>
                <a:latin typeface="+mn-ea"/>
              </a:rPr>
              <a:t>B</a:t>
            </a:r>
          </a:p>
        </p:txBody>
      </p:sp>
      <p:sp>
        <p:nvSpPr>
          <p:cNvPr id="85006" name="矩形 85005"/>
          <p:cNvSpPr/>
          <p:nvPr/>
        </p:nvSpPr>
        <p:spPr>
          <a:xfrm>
            <a:off x="727710" y="3879850"/>
            <a:ext cx="1084453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3600" dirty="0">
                <a:latin typeface="+mn-ea"/>
                <a:cs typeface="+mn-ea"/>
              </a:rPr>
              <a:t>2.</a:t>
            </a:r>
            <a:r>
              <a:rPr lang="zh-CN" altLang="en-US" sz="3600" dirty="0">
                <a:latin typeface="+mn-ea"/>
                <a:cs typeface="+mn-ea"/>
              </a:rPr>
              <a:t>已知点 </a:t>
            </a:r>
            <a:r>
              <a:rPr lang="en-US" altLang="zh-CN" sz="3600" dirty="0">
                <a:latin typeface="+mn-ea"/>
                <a:cs typeface="+mn-ea"/>
              </a:rPr>
              <a:t>P</a:t>
            </a:r>
            <a:r>
              <a:rPr lang="zh-CN" altLang="en-US" sz="3600" dirty="0">
                <a:latin typeface="+mn-ea"/>
                <a:cs typeface="+mn-ea"/>
              </a:rPr>
              <a:t>（ </a:t>
            </a:r>
            <a:r>
              <a:rPr lang="en-US" altLang="zh-CN" sz="3600" dirty="0">
                <a:latin typeface="+mn-ea"/>
                <a:cs typeface="+mn-ea"/>
              </a:rPr>
              <a:t>a</a:t>
            </a:r>
            <a:r>
              <a:rPr lang="zh-CN" altLang="en-US" sz="3600" dirty="0">
                <a:latin typeface="+mn-ea"/>
                <a:cs typeface="+mn-ea"/>
              </a:rPr>
              <a:t>，</a:t>
            </a:r>
            <a:r>
              <a:rPr lang="en-US" altLang="zh-CN" sz="3600" dirty="0">
                <a:latin typeface="+mn-ea"/>
                <a:cs typeface="+mn-ea"/>
              </a:rPr>
              <a:t>b</a:t>
            </a:r>
            <a:r>
              <a:rPr lang="zh-CN" altLang="en-US" sz="3600" dirty="0">
                <a:latin typeface="+mn-ea"/>
                <a:cs typeface="+mn-ea"/>
              </a:rPr>
              <a:t>），</a:t>
            </a:r>
            <a:r>
              <a:rPr lang="en-US" altLang="zh-CN" sz="3600" dirty="0">
                <a:latin typeface="+mn-ea"/>
                <a:cs typeface="+mn-ea"/>
              </a:rPr>
              <a:t>Q</a:t>
            </a:r>
            <a:r>
              <a:rPr lang="zh-CN" altLang="en-US" sz="3600" dirty="0">
                <a:latin typeface="+mn-ea"/>
                <a:cs typeface="+mn-ea"/>
              </a:rPr>
              <a:t>（</a:t>
            </a:r>
            <a:r>
              <a:rPr lang="en-US" altLang="zh-CN" sz="3600" dirty="0">
                <a:latin typeface="+mn-ea"/>
                <a:cs typeface="+mn-ea"/>
              </a:rPr>
              <a:t>3</a:t>
            </a:r>
            <a:r>
              <a:rPr lang="zh-CN" altLang="en-US" sz="3600" dirty="0">
                <a:latin typeface="+mn-ea"/>
                <a:cs typeface="+mn-ea"/>
              </a:rPr>
              <a:t>，</a:t>
            </a:r>
            <a:r>
              <a:rPr lang="en-US" altLang="zh-CN" sz="3600" dirty="0">
                <a:latin typeface="+mn-ea"/>
                <a:cs typeface="+mn-ea"/>
              </a:rPr>
              <a:t>6</a:t>
            </a:r>
            <a:r>
              <a:rPr lang="zh-CN" altLang="en-US" sz="3600" dirty="0">
                <a:latin typeface="+mn-ea"/>
                <a:cs typeface="+mn-ea"/>
              </a:rPr>
              <a:t>）且 </a:t>
            </a:r>
            <a:r>
              <a:rPr lang="en-US" altLang="zh-CN" sz="3600" err="1">
                <a:latin typeface="+mn-ea"/>
                <a:cs typeface="+mn-ea"/>
              </a:rPr>
              <a:t>PQ∥x</a:t>
            </a:r>
            <a:r>
              <a:rPr lang="zh-CN" altLang="en-US" sz="3600" dirty="0">
                <a:latin typeface="+mn-ea"/>
                <a:cs typeface="+mn-ea"/>
              </a:rPr>
              <a:t>轴，则 </a:t>
            </a:r>
            <a:r>
              <a:rPr lang="en-US" altLang="zh-CN" sz="3600" dirty="0">
                <a:latin typeface="+mn-ea"/>
                <a:cs typeface="+mn-ea"/>
              </a:rPr>
              <a:t>b</a:t>
            </a:r>
            <a:r>
              <a:rPr lang="zh-CN" altLang="en-US" sz="3600" dirty="0">
                <a:latin typeface="+mn-ea"/>
                <a:cs typeface="+mn-ea"/>
              </a:rPr>
              <a:t>的值为</a:t>
            </a:r>
            <a:r>
              <a:rPr lang="en-US" altLang="zh-CN" sz="3600">
                <a:latin typeface="+mn-ea"/>
                <a:cs typeface="+mn-ea"/>
              </a:rPr>
              <a:t>_______</a:t>
            </a:r>
          </a:p>
        </p:txBody>
      </p:sp>
      <p:sp>
        <p:nvSpPr>
          <p:cNvPr id="85007" name="文本框 85006"/>
          <p:cNvSpPr txBox="1"/>
          <p:nvPr/>
        </p:nvSpPr>
        <p:spPr>
          <a:xfrm>
            <a:off x="2592388" y="4450080"/>
            <a:ext cx="6096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600">
                <a:solidFill>
                  <a:srgbClr val="FF0066"/>
                </a:solidFill>
                <a:latin typeface="+mn-ea"/>
              </a:rPr>
              <a:t>6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4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5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9" grpId="0"/>
      <p:bldP spid="8500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41986" name="内容占位符 41985"/>
          <p:cNvSpPr>
            <a:spLocks noGrp="1"/>
          </p:cNvSpPr>
          <p:nvPr/>
        </p:nvSpPr>
        <p:spPr>
          <a:xfrm>
            <a:off x="388620" y="1464945"/>
            <a:ext cx="10636250" cy="548449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6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6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2000" b="0" i="0" u="none" kern="1200" baseline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2000" b="0" i="0" u="none" kern="1200" baseline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2000" b="0" i="0" u="none" kern="1200" baseline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2000" b="0" i="0" u="none" kern="1200" baseline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2000" b="0" i="0" u="none" kern="1200" baseline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2000" b="0" i="0" u="none" kern="1200" baseline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9pPr>
          </a:lstStyle>
          <a:p>
            <a:pPr>
              <a:lnSpc>
                <a:spcPct val="90000"/>
              </a:lnSpc>
              <a:buNone/>
            </a:pPr>
            <a:r>
              <a:rPr lang="en-US" altLang="zh-CN" b="0">
                <a:latin typeface="+mn-ea"/>
                <a:cs typeface="+mn-ea"/>
              </a:rPr>
              <a:t>3</a:t>
            </a:r>
            <a:r>
              <a:rPr lang="zh-CN" altLang="en-US" b="0">
                <a:latin typeface="+mn-ea"/>
                <a:cs typeface="+mn-ea"/>
              </a:rPr>
              <a:t>.平行于</a:t>
            </a:r>
            <a:r>
              <a:rPr lang="zh-CN" altLang="en-US" b="0">
                <a:solidFill>
                  <a:srgbClr val="FF0000"/>
                </a:solidFill>
                <a:latin typeface="+mn-ea"/>
                <a:cs typeface="+mn-ea"/>
              </a:rPr>
              <a:t>横轴</a:t>
            </a:r>
            <a:r>
              <a:rPr lang="zh-CN" altLang="en-US" b="0">
                <a:latin typeface="+mn-ea"/>
                <a:cs typeface="+mn-ea"/>
              </a:rPr>
              <a:t>的直线上的点的</a:t>
            </a:r>
            <a:r>
              <a:rPr lang="zh-CN" altLang="en-US" b="0">
                <a:solidFill>
                  <a:srgbClr val="FF0000"/>
                </a:solidFill>
                <a:latin typeface="+mn-ea"/>
                <a:cs typeface="+mn-ea"/>
              </a:rPr>
              <a:t>_______相同</a:t>
            </a:r>
            <a:r>
              <a:rPr lang="zh-CN" altLang="en-US" b="0">
                <a:latin typeface="+mn-ea"/>
                <a:cs typeface="+mn-ea"/>
              </a:rPr>
              <a:t>；</a:t>
            </a:r>
          </a:p>
          <a:p>
            <a:pPr>
              <a:lnSpc>
                <a:spcPct val="90000"/>
              </a:lnSpc>
              <a:spcBef>
                <a:spcPct val="50000"/>
              </a:spcBef>
              <a:buNone/>
            </a:pPr>
            <a:r>
              <a:rPr lang="zh-CN" altLang="en-US" b="0">
                <a:latin typeface="+mn-ea"/>
                <a:cs typeface="+mn-ea"/>
              </a:rPr>
              <a:t>   平行于</a:t>
            </a:r>
            <a:r>
              <a:rPr lang="zh-CN" altLang="en-US" b="0">
                <a:solidFill>
                  <a:srgbClr val="FF0000"/>
                </a:solidFill>
                <a:latin typeface="+mn-ea"/>
                <a:cs typeface="+mn-ea"/>
              </a:rPr>
              <a:t>纵轴</a:t>
            </a:r>
            <a:r>
              <a:rPr lang="zh-CN" altLang="en-US" b="0">
                <a:latin typeface="+mn-ea"/>
                <a:cs typeface="+mn-ea"/>
              </a:rPr>
              <a:t>的直线上的点的</a:t>
            </a:r>
            <a:r>
              <a:rPr lang="zh-CN" altLang="en-US" b="0">
                <a:solidFill>
                  <a:srgbClr val="FF0000"/>
                </a:solidFill>
                <a:latin typeface="+mn-ea"/>
                <a:cs typeface="+mn-ea"/>
              </a:rPr>
              <a:t>_______相同</a:t>
            </a:r>
            <a:r>
              <a:rPr lang="zh-CN" altLang="en-US" b="0">
                <a:latin typeface="+mn-ea"/>
                <a:cs typeface="+mn-ea"/>
              </a:rPr>
              <a:t>；</a:t>
            </a:r>
          </a:p>
          <a:p>
            <a:pPr>
              <a:lnSpc>
                <a:spcPct val="90000"/>
              </a:lnSpc>
              <a:spcBef>
                <a:spcPct val="50000"/>
              </a:spcBef>
              <a:buNone/>
            </a:pPr>
            <a:endParaRPr lang="en-US" altLang="zh-CN" b="0">
              <a:latin typeface="+mn-ea"/>
              <a:cs typeface="+mn-ea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None/>
            </a:pPr>
            <a:r>
              <a:rPr lang="en-US" altLang="zh-CN" b="0">
                <a:latin typeface="+mn-ea"/>
                <a:cs typeface="+mn-ea"/>
              </a:rPr>
              <a:t>4.</a:t>
            </a:r>
            <a:r>
              <a:rPr lang="zh-CN" altLang="en-US" b="0">
                <a:latin typeface="+mn-ea"/>
                <a:cs typeface="+mn-ea"/>
              </a:rPr>
              <a:t>已知点</a:t>
            </a:r>
            <a:r>
              <a:rPr lang="en-US" altLang="zh-CN" b="0">
                <a:latin typeface="+mn-ea"/>
                <a:cs typeface="+mn-ea"/>
              </a:rPr>
              <a:t>M（3a-2,a+6）,</a:t>
            </a:r>
            <a:r>
              <a:rPr lang="zh-CN" altLang="en-US" b="0">
                <a:latin typeface="+mn-ea"/>
                <a:cs typeface="+mn-ea"/>
              </a:rPr>
              <a:t>点</a:t>
            </a:r>
            <a:r>
              <a:rPr lang="en-US" altLang="zh-CN" b="0">
                <a:latin typeface="+mn-ea"/>
                <a:cs typeface="+mn-ea"/>
              </a:rPr>
              <a:t>N</a:t>
            </a:r>
            <a:r>
              <a:rPr lang="zh-CN" altLang="en-US" b="0">
                <a:latin typeface="+mn-ea"/>
                <a:cs typeface="+mn-ea"/>
              </a:rPr>
              <a:t>的坐标为（2,5）且直线</a:t>
            </a:r>
            <a:r>
              <a:rPr lang="en-US" altLang="zh-CN" b="0">
                <a:latin typeface="+mn-ea"/>
                <a:cs typeface="+mn-ea"/>
              </a:rPr>
              <a:t>MN∥x</a:t>
            </a:r>
            <a:r>
              <a:rPr lang="zh-CN" altLang="en-US" b="0">
                <a:latin typeface="+mn-ea"/>
                <a:cs typeface="+mn-ea"/>
              </a:rPr>
              <a:t>轴，求点</a:t>
            </a:r>
            <a:r>
              <a:rPr lang="en-US" altLang="zh-CN" b="0">
                <a:latin typeface="+mn-ea"/>
                <a:cs typeface="+mn-ea"/>
              </a:rPr>
              <a:t>M</a:t>
            </a:r>
            <a:r>
              <a:rPr lang="zh-CN" altLang="en-US" b="0">
                <a:latin typeface="+mn-ea"/>
                <a:cs typeface="+mn-ea"/>
              </a:rPr>
              <a:t>的坐标。</a:t>
            </a:r>
          </a:p>
          <a:p>
            <a:pPr>
              <a:lnSpc>
                <a:spcPct val="90000"/>
              </a:lnSpc>
              <a:buNone/>
            </a:pPr>
            <a:endParaRPr lang="zh-CN" altLang="en-US" b="0">
              <a:latin typeface="+mn-ea"/>
              <a:cs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63640" y="1393190"/>
            <a:ext cx="20085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600" b="1">
                <a:solidFill>
                  <a:srgbClr val="FF0000"/>
                </a:solidFill>
              </a:rPr>
              <a:t>纵坐标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320155" y="2165350"/>
            <a:ext cx="20085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600" b="1">
                <a:solidFill>
                  <a:srgbClr val="FF0000"/>
                </a:solidFill>
              </a:rPr>
              <a:t>横坐标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004685" y="4442460"/>
            <a:ext cx="20085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600" b="1">
                <a:solidFill>
                  <a:srgbClr val="FF0000"/>
                </a:solidFill>
              </a:rPr>
              <a:t>（</a:t>
            </a:r>
            <a:r>
              <a:rPr lang="en-US" altLang="zh-CN" sz="3600" b="1">
                <a:solidFill>
                  <a:srgbClr val="FF0000"/>
                </a:solidFill>
              </a:rPr>
              <a:t>-5</a:t>
            </a:r>
            <a:r>
              <a:rPr lang="zh-CN" altLang="en-US" sz="3600" b="1">
                <a:solidFill>
                  <a:srgbClr val="FF0000"/>
                </a:solidFill>
              </a:rPr>
              <a:t>，</a:t>
            </a:r>
            <a:r>
              <a:rPr lang="en-US" altLang="zh-CN" sz="3600" b="1">
                <a:solidFill>
                  <a:srgbClr val="FF0000"/>
                </a:solidFill>
              </a:rPr>
              <a:t>5</a:t>
            </a:r>
            <a:r>
              <a:rPr lang="zh-CN" altLang="zh-CN" sz="3600" b="1">
                <a:solidFill>
                  <a:srgbClr val="FF0000"/>
                </a:solidFill>
              </a:rPr>
              <a:t>）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19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19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build="p"/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937" name="Group 2"/>
          <p:cNvGrpSpPr/>
          <p:nvPr/>
        </p:nvGrpSpPr>
        <p:grpSpPr>
          <a:xfrm>
            <a:off x="6792595" y="2016760"/>
            <a:ext cx="685800" cy="4267200"/>
            <a:chOff x="0" y="0"/>
            <a:chExt cx="432" cy="2688"/>
          </a:xfrm>
        </p:grpSpPr>
        <p:sp>
          <p:nvSpPr>
            <p:cNvPr id="39938" name="Line 3"/>
            <p:cNvSpPr/>
            <p:nvPr/>
          </p:nvSpPr>
          <p:spPr>
            <a:xfrm flipV="1">
              <a:off x="288" y="0"/>
              <a:ext cx="0" cy="2688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39939" name="Text Box 4"/>
            <p:cNvSpPr txBox="1"/>
            <p:nvPr/>
          </p:nvSpPr>
          <p:spPr>
            <a:xfrm>
              <a:off x="48" y="288"/>
              <a:ext cx="218" cy="294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</a:p>
          </p:txBody>
        </p:sp>
        <p:sp>
          <p:nvSpPr>
            <p:cNvPr id="39940" name="Text Box 5"/>
            <p:cNvSpPr txBox="1"/>
            <p:nvPr/>
          </p:nvSpPr>
          <p:spPr>
            <a:xfrm>
              <a:off x="48" y="960"/>
              <a:ext cx="218" cy="294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</a:p>
          </p:txBody>
        </p:sp>
        <p:sp>
          <p:nvSpPr>
            <p:cNvPr id="39941" name="Text Box 6"/>
            <p:cNvSpPr txBox="1"/>
            <p:nvPr/>
          </p:nvSpPr>
          <p:spPr>
            <a:xfrm>
              <a:off x="48" y="576"/>
              <a:ext cx="218" cy="294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</a:p>
          </p:txBody>
        </p:sp>
        <p:grpSp>
          <p:nvGrpSpPr>
            <p:cNvPr id="39942" name="Group 7"/>
            <p:cNvGrpSpPr/>
            <p:nvPr/>
          </p:nvGrpSpPr>
          <p:grpSpPr>
            <a:xfrm rot="-5362763">
              <a:off x="192" y="504"/>
              <a:ext cx="312" cy="168"/>
              <a:chOff x="0" y="0"/>
              <a:chExt cx="192" cy="96"/>
            </a:xfrm>
          </p:grpSpPr>
          <p:sp>
            <p:nvSpPr>
              <p:cNvPr id="39943" name="Line 8"/>
              <p:cNvSpPr/>
              <p:nvPr/>
            </p:nvSpPr>
            <p:spPr>
              <a:xfrm>
                <a:off x="0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9944" name="Line 9"/>
              <p:cNvSpPr/>
              <p:nvPr/>
            </p:nvSpPr>
            <p:spPr>
              <a:xfrm>
                <a:off x="192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39945" name="Group 10"/>
            <p:cNvGrpSpPr/>
            <p:nvPr/>
          </p:nvGrpSpPr>
          <p:grpSpPr>
            <a:xfrm rot="-5362763">
              <a:off x="192" y="1152"/>
              <a:ext cx="312" cy="168"/>
              <a:chOff x="0" y="0"/>
              <a:chExt cx="192" cy="96"/>
            </a:xfrm>
          </p:grpSpPr>
          <p:sp>
            <p:nvSpPr>
              <p:cNvPr id="39946" name="Line 11"/>
              <p:cNvSpPr/>
              <p:nvPr/>
            </p:nvSpPr>
            <p:spPr>
              <a:xfrm>
                <a:off x="0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9947" name="Line 12"/>
              <p:cNvSpPr/>
              <p:nvPr/>
            </p:nvSpPr>
            <p:spPr>
              <a:xfrm>
                <a:off x="192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39948" name="Text Box 13"/>
            <p:cNvSpPr txBox="1"/>
            <p:nvPr/>
          </p:nvSpPr>
          <p:spPr>
            <a:xfrm>
              <a:off x="0" y="1920"/>
              <a:ext cx="282" cy="294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-2</a:t>
              </a:r>
            </a:p>
          </p:txBody>
        </p:sp>
        <p:sp>
          <p:nvSpPr>
            <p:cNvPr id="39949" name="Text Box 14"/>
            <p:cNvSpPr txBox="1"/>
            <p:nvPr/>
          </p:nvSpPr>
          <p:spPr>
            <a:xfrm>
              <a:off x="0" y="1584"/>
              <a:ext cx="282" cy="294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-1</a:t>
              </a:r>
            </a:p>
          </p:txBody>
        </p:sp>
        <p:sp>
          <p:nvSpPr>
            <p:cNvPr id="39950" name="Text Box 15"/>
            <p:cNvSpPr txBox="1"/>
            <p:nvPr/>
          </p:nvSpPr>
          <p:spPr>
            <a:xfrm>
              <a:off x="0" y="2208"/>
              <a:ext cx="282" cy="294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-3</a:t>
              </a:r>
            </a:p>
          </p:txBody>
        </p:sp>
        <p:grpSp>
          <p:nvGrpSpPr>
            <p:cNvPr id="39951" name="Group 16"/>
            <p:cNvGrpSpPr/>
            <p:nvPr/>
          </p:nvGrpSpPr>
          <p:grpSpPr>
            <a:xfrm rot="-5362763">
              <a:off x="192" y="1800"/>
              <a:ext cx="312" cy="168"/>
              <a:chOff x="0" y="0"/>
              <a:chExt cx="192" cy="96"/>
            </a:xfrm>
          </p:grpSpPr>
          <p:sp>
            <p:nvSpPr>
              <p:cNvPr id="39952" name="Line 17"/>
              <p:cNvSpPr/>
              <p:nvPr/>
            </p:nvSpPr>
            <p:spPr>
              <a:xfrm>
                <a:off x="0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9953" name="Line 18"/>
              <p:cNvSpPr/>
              <p:nvPr/>
            </p:nvSpPr>
            <p:spPr>
              <a:xfrm>
                <a:off x="192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39954" name="Group 19"/>
          <p:cNvGrpSpPr/>
          <p:nvPr/>
        </p:nvGrpSpPr>
        <p:grpSpPr>
          <a:xfrm>
            <a:off x="4273233" y="3934460"/>
            <a:ext cx="6858000" cy="771525"/>
            <a:chOff x="0" y="0"/>
            <a:chExt cx="4320" cy="486"/>
          </a:xfrm>
        </p:grpSpPr>
        <p:sp>
          <p:nvSpPr>
            <p:cNvPr id="39955" name="Text Box 20"/>
            <p:cNvSpPr txBox="1"/>
            <p:nvPr/>
          </p:nvSpPr>
          <p:spPr>
            <a:xfrm>
              <a:off x="1680" y="96"/>
              <a:ext cx="218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0</a:t>
              </a:r>
            </a:p>
          </p:txBody>
        </p:sp>
        <p:sp>
          <p:nvSpPr>
            <p:cNvPr id="39956" name="Line 21"/>
            <p:cNvSpPr/>
            <p:nvPr/>
          </p:nvSpPr>
          <p:spPr>
            <a:xfrm>
              <a:off x="0" y="144"/>
              <a:ext cx="4320" cy="0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grpSp>
          <p:nvGrpSpPr>
            <p:cNvPr id="39957" name="Group 22"/>
            <p:cNvGrpSpPr/>
            <p:nvPr/>
          </p:nvGrpSpPr>
          <p:grpSpPr>
            <a:xfrm>
              <a:off x="1872" y="0"/>
              <a:ext cx="384" cy="144"/>
              <a:chOff x="0" y="0"/>
              <a:chExt cx="192" cy="96"/>
            </a:xfrm>
          </p:grpSpPr>
          <p:sp>
            <p:nvSpPr>
              <p:cNvPr id="39958" name="Line 23"/>
              <p:cNvSpPr/>
              <p:nvPr/>
            </p:nvSpPr>
            <p:spPr>
              <a:xfrm>
                <a:off x="0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9959" name="Line 24"/>
              <p:cNvSpPr/>
              <p:nvPr/>
            </p:nvSpPr>
            <p:spPr>
              <a:xfrm>
                <a:off x="192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39960" name="Group 25"/>
            <p:cNvGrpSpPr/>
            <p:nvPr/>
          </p:nvGrpSpPr>
          <p:grpSpPr>
            <a:xfrm>
              <a:off x="2640" y="0"/>
              <a:ext cx="384" cy="144"/>
              <a:chOff x="0" y="0"/>
              <a:chExt cx="192" cy="96"/>
            </a:xfrm>
          </p:grpSpPr>
          <p:sp>
            <p:nvSpPr>
              <p:cNvPr id="39961" name="Line 26"/>
              <p:cNvSpPr/>
              <p:nvPr/>
            </p:nvSpPr>
            <p:spPr>
              <a:xfrm>
                <a:off x="0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9962" name="Line 27"/>
              <p:cNvSpPr/>
              <p:nvPr/>
            </p:nvSpPr>
            <p:spPr>
              <a:xfrm>
                <a:off x="192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39963" name="Group 28"/>
            <p:cNvGrpSpPr/>
            <p:nvPr/>
          </p:nvGrpSpPr>
          <p:grpSpPr>
            <a:xfrm>
              <a:off x="3408" y="0"/>
              <a:ext cx="384" cy="144"/>
              <a:chOff x="0" y="0"/>
              <a:chExt cx="192" cy="96"/>
            </a:xfrm>
          </p:grpSpPr>
          <p:sp>
            <p:nvSpPr>
              <p:cNvPr id="39964" name="Line 29"/>
              <p:cNvSpPr/>
              <p:nvPr/>
            </p:nvSpPr>
            <p:spPr>
              <a:xfrm>
                <a:off x="0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9965" name="Line 30"/>
              <p:cNvSpPr/>
              <p:nvPr/>
            </p:nvSpPr>
            <p:spPr>
              <a:xfrm>
                <a:off x="192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39966" name="Text Box 31"/>
            <p:cNvSpPr txBox="1"/>
            <p:nvPr/>
          </p:nvSpPr>
          <p:spPr>
            <a:xfrm>
              <a:off x="2160" y="192"/>
              <a:ext cx="218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</a:p>
          </p:txBody>
        </p:sp>
        <p:sp>
          <p:nvSpPr>
            <p:cNvPr id="39967" name="Text Box 32"/>
            <p:cNvSpPr txBox="1"/>
            <p:nvPr/>
          </p:nvSpPr>
          <p:spPr>
            <a:xfrm>
              <a:off x="2544" y="192"/>
              <a:ext cx="218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</a:p>
          </p:txBody>
        </p:sp>
        <p:sp>
          <p:nvSpPr>
            <p:cNvPr id="39968" name="Text Box 33"/>
            <p:cNvSpPr txBox="1"/>
            <p:nvPr/>
          </p:nvSpPr>
          <p:spPr>
            <a:xfrm>
              <a:off x="2928" y="192"/>
              <a:ext cx="218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</a:p>
          </p:txBody>
        </p:sp>
        <p:sp>
          <p:nvSpPr>
            <p:cNvPr id="39969" name="Text Box 34"/>
            <p:cNvSpPr txBox="1"/>
            <p:nvPr/>
          </p:nvSpPr>
          <p:spPr>
            <a:xfrm>
              <a:off x="3312" y="192"/>
              <a:ext cx="218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4</a:t>
              </a:r>
            </a:p>
          </p:txBody>
        </p:sp>
        <p:sp>
          <p:nvSpPr>
            <p:cNvPr id="39970" name="Text Box 35"/>
            <p:cNvSpPr txBox="1"/>
            <p:nvPr/>
          </p:nvSpPr>
          <p:spPr>
            <a:xfrm>
              <a:off x="3696" y="192"/>
              <a:ext cx="218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5</a:t>
              </a:r>
            </a:p>
          </p:txBody>
        </p:sp>
        <p:grpSp>
          <p:nvGrpSpPr>
            <p:cNvPr id="39971" name="Group 36"/>
            <p:cNvGrpSpPr/>
            <p:nvPr/>
          </p:nvGrpSpPr>
          <p:grpSpPr>
            <a:xfrm>
              <a:off x="288" y="0"/>
              <a:ext cx="384" cy="144"/>
              <a:chOff x="0" y="0"/>
              <a:chExt cx="192" cy="96"/>
            </a:xfrm>
          </p:grpSpPr>
          <p:sp>
            <p:nvSpPr>
              <p:cNvPr id="39972" name="Line 37"/>
              <p:cNvSpPr/>
              <p:nvPr/>
            </p:nvSpPr>
            <p:spPr>
              <a:xfrm>
                <a:off x="0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9973" name="Line 38"/>
              <p:cNvSpPr/>
              <p:nvPr/>
            </p:nvSpPr>
            <p:spPr>
              <a:xfrm>
                <a:off x="192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39974" name="Group 39"/>
            <p:cNvGrpSpPr/>
            <p:nvPr/>
          </p:nvGrpSpPr>
          <p:grpSpPr>
            <a:xfrm>
              <a:off x="1056" y="0"/>
              <a:ext cx="384" cy="144"/>
              <a:chOff x="0" y="0"/>
              <a:chExt cx="192" cy="96"/>
            </a:xfrm>
          </p:grpSpPr>
          <p:sp>
            <p:nvSpPr>
              <p:cNvPr id="39975" name="Line 40"/>
              <p:cNvSpPr/>
              <p:nvPr/>
            </p:nvSpPr>
            <p:spPr>
              <a:xfrm>
                <a:off x="0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9976" name="Line 41"/>
              <p:cNvSpPr/>
              <p:nvPr/>
            </p:nvSpPr>
            <p:spPr>
              <a:xfrm>
                <a:off x="192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39977" name="Text Box 42"/>
            <p:cNvSpPr txBox="1"/>
            <p:nvPr/>
          </p:nvSpPr>
          <p:spPr>
            <a:xfrm>
              <a:off x="96" y="192"/>
              <a:ext cx="282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-4</a:t>
              </a:r>
            </a:p>
          </p:txBody>
        </p:sp>
        <p:sp>
          <p:nvSpPr>
            <p:cNvPr id="39978" name="Text Box 43"/>
            <p:cNvSpPr txBox="1"/>
            <p:nvPr/>
          </p:nvSpPr>
          <p:spPr>
            <a:xfrm>
              <a:off x="480" y="192"/>
              <a:ext cx="282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-3</a:t>
              </a:r>
            </a:p>
          </p:txBody>
        </p:sp>
        <p:sp>
          <p:nvSpPr>
            <p:cNvPr id="39979" name="Text Box 44"/>
            <p:cNvSpPr txBox="1"/>
            <p:nvPr/>
          </p:nvSpPr>
          <p:spPr>
            <a:xfrm>
              <a:off x="864" y="192"/>
              <a:ext cx="282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-2</a:t>
              </a:r>
            </a:p>
          </p:txBody>
        </p:sp>
        <p:sp>
          <p:nvSpPr>
            <p:cNvPr id="39980" name="Text Box 45"/>
            <p:cNvSpPr txBox="1"/>
            <p:nvPr/>
          </p:nvSpPr>
          <p:spPr>
            <a:xfrm>
              <a:off x="1248" y="192"/>
              <a:ext cx="282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-1</a:t>
              </a:r>
            </a:p>
          </p:txBody>
        </p:sp>
      </p:grpSp>
      <p:sp>
        <p:nvSpPr>
          <p:cNvPr id="39981" name="Text Box 46"/>
          <p:cNvSpPr txBox="1"/>
          <p:nvPr/>
        </p:nvSpPr>
        <p:spPr>
          <a:xfrm>
            <a:off x="213360" y="2123440"/>
            <a:ext cx="3879215" cy="28613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</a:rPr>
              <a:t>当点</a:t>
            </a:r>
            <a:r>
              <a:rPr lang="zh-CN" altLang="zh-CN" sz="3600" b="1" dirty="0">
                <a:solidFill>
                  <a:schemeClr val="tx1"/>
                </a:solidFill>
                <a:latin typeface="+mn-ea"/>
                <a:cs typeface="+mn-ea"/>
              </a:rPr>
              <a:t>P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</a:rPr>
              <a:t>落在一、三象限的两条坐标轴夹角平分线上时，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点</a:t>
            </a:r>
            <a:r>
              <a:rPr lang="zh-CN" altLang="zh-CN" sz="3600" b="1" dirty="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P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（</a:t>
            </a:r>
            <a:r>
              <a:rPr lang="zh-CN" altLang="zh-CN" sz="3600" b="1" dirty="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a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，</a:t>
            </a:r>
            <a:r>
              <a:rPr lang="zh-CN" altLang="zh-CN" sz="3600" b="1" dirty="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b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）具有什么特征？</a:t>
            </a:r>
          </a:p>
        </p:txBody>
      </p:sp>
      <p:sp>
        <p:nvSpPr>
          <p:cNvPr id="39982" name="Text Box 47"/>
          <p:cNvSpPr txBox="1"/>
          <p:nvPr/>
        </p:nvSpPr>
        <p:spPr>
          <a:xfrm>
            <a:off x="10777220" y="4058285"/>
            <a:ext cx="914400" cy="701675"/>
          </a:xfrm>
          <a:prstGeom prst="rect">
            <a:avLst/>
          </a:prstGeom>
          <a:noFill/>
          <a:ln w="9525">
            <a:noFill/>
          </a:ln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000" b="1" dirty="0">
                <a:solidFill>
                  <a:srgbClr val="33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x</a:t>
            </a:r>
          </a:p>
        </p:txBody>
      </p:sp>
      <p:sp>
        <p:nvSpPr>
          <p:cNvPr id="39983" name="Text Box 48"/>
          <p:cNvSpPr txBox="1"/>
          <p:nvPr/>
        </p:nvSpPr>
        <p:spPr>
          <a:xfrm>
            <a:off x="7348220" y="1635760"/>
            <a:ext cx="914400" cy="701675"/>
          </a:xfrm>
          <a:prstGeom prst="rect">
            <a:avLst/>
          </a:prstGeom>
          <a:noFill/>
          <a:ln w="9525">
            <a:noFill/>
          </a:ln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000" b="1" dirty="0">
                <a:solidFill>
                  <a:srgbClr val="33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y</a:t>
            </a:r>
          </a:p>
        </p:txBody>
      </p:sp>
      <p:sp>
        <p:nvSpPr>
          <p:cNvPr id="25650" name="Line 50"/>
          <p:cNvSpPr/>
          <p:nvPr/>
        </p:nvSpPr>
        <p:spPr>
          <a:xfrm flipV="1">
            <a:off x="5290820" y="1864360"/>
            <a:ext cx="4648200" cy="4038600"/>
          </a:xfrm>
          <a:prstGeom prst="line">
            <a:avLst/>
          </a:prstGeom>
          <a:ln w="28575" cap="flat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651" name="Text Box 51"/>
          <p:cNvSpPr txBox="1"/>
          <p:nvPr/>
        </p:nvSpPr>
        <p:spPr>
          <a:xfrm>
            <a:off x="9313545" y="2278698"/>
            <a:ext cx="2071688" cy="641350"/>
          </a:xfrm>
          <a:prstGeom prst="rect">
            <a:avLst/>
          </a:prstGeom>
          <a:noFill/>
          <a:ln w="9525">
            <a:noFill/>
          </a:ln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8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zh-CN" altLang="zh-CN" sz="3600" b="1" dirty="0">
                <a:solidFill>
                  <a:srgbClr val="008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r>
              <a:rPr lang="zh-CN" altLang="en-US" sz="3600" b="1" dirty="0">
                <a:solidFill>
                  <a:srgbClr val="008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</a:t>
            </a:r>
            <a:r>
              <a:rPr lang="zh-CN" altLang="zh-CN" sz="3600" b="1" dirty="0">
                <a:solidFill>
                  <a:srgbClr val="008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r>
              <a:rPr lang="zh-CN" altLang="en-US" sz="3600" b="1" dirty="0">
                <a:solidFill>
                  <a:srgbClr val="008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</a:p>
        </p:txBody>
      </p:sp>
      <p:grpSp>
        <p:nvGrpSpPr>
          <p:cNvPr id="12" name="Group 52"/>
          <p:cNvGrpSpPr/>
          <p:nvPr/>
        </p:nvGrpSpPr>
        <p:grpSpPr>
          <a:xfrm>
            <a:off x="7246620" y="1923098"/>
            <a:ext cx="2382838" cy="2286000"/>
            <a:chOff x="0" y="0"/>
            <a:chExt cx="1501" cy="1440"/>
          </a:xfrm>
        </p:grpSpPr>
        <p:sp>
          <p:nvSpPr>
            <p:cNvPr id="39988" name="Text Box 53"/>
            <p:cNvSpPr txBox="1"/>
            <p:nvPr/>
          </p:nvSpPr>
          <p:spPr>
            <a:xfrm>
              <a:off x="1008" y="0"/>
              <a:ext cx="292" cy="90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zh-CN" sz="8800" b="1" dirty="0">
                  <a:solidFill>
                    <a:srgbClr val="0000FF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·</a:t>
              </a:r>
            </a:p>
          </p:txBody>
        </p:sp>
        <p:sp>
          <p:nvSpPr>
            <p:cNvPr id="39989" name="Line 54"/>
            <p:cNvSpPr/>
            <p:nvPr/>
          </p:nvSpPr>
          <p:spPr>
            <a:xfrm flipV="1">
              <a:off x="1152" y="480"/>
              <a:ext cx="0" cy="960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</p:spPr>
        </p:sp>
        <p:sp>
          <p:nvSpPr>
            <p:cNvPr id="39990" name="Line 55"/>
            <p:cNvSpPr/>
            <p:nvPr/>
          </p:nvSpPr>
          <p:spPr>
            <a:xfrm>
              <a:off x="0" y="480"/>
              <a:ext cx="1152" cy="0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</p:spPr>
        </p:sp>
        <p:sp>
          <p:nvSpPr>
            <p:cNvPr id="39991" name="Text Box 56"/>
            <p:cNvSpPr txBox="1"/>
            <p:nvPr/>
          </p:nvSpPr>
          <p:spPr>
            <a:xfrm>
              <a:off x="1248" y="336"/>
              <a:ext cx="253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zh-CN" sz="2800" b="1" dirty="0">
                  <a:solidFill>
                    <a:srgbClr val="008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P</a:t>
              </a:r>
            </a:p>
          </p:txBody>
        </p:sp>
      </p:grpSp>
      <p:grpSp>
        <p:nvGrpSpPr>
          <p:cNvPr id="13" name="Group 57"/>
          <p:cNvGrpSpPr/>
          <p:nvPr/>
        </p:nvGrpSpPr>
        <p:grpSpPr>
          <a:xfrm>
            <a:off x="5811520" y="4150360"/>
            <a:ext cx="1530350" cy="1738313"/>
            <a:chOff x="0" y="0"/>
            <a:chExt cx="964" cy="1095"/>
          </a:xfrm>
        </p:grpSpPr>
        <p:sp>
          <p:nvSpPr>
            <p:cNvPr id="39993" name="Line 58"/>
            <p:cNvSpPr/>
            <p:nvPr/>
          </p:nvSpPr>
          <p:spPr>
            <a:xfrm flipV="1">
              <a:off x="104" y="656"/>
              <a:ext cx="860" cy="24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</p:spPr>
        </p:sp>
        <p:sp>
          <p:nvSpPr>
            <p:cNvPr id="39994" name="Line 59"/>
            <p:cNvSpPr/>
            <p:nvPr/>
          </p:nvSpPr>
          <p:spPr>
            <a:xfrm flipV="1">
              <a:off x="104" y="0"/>
              <a:ext cx="0" cy="720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</p:spPr>
        </p:sp>
        <p:sp>
          <p:nvSpPr>
            <p:cNvPr id="39995" name="Text Box 60"/>
            <p:cNvSpPr txBox="1"/>
            <p:nvPr/>
          </p:nvSpPr>
          <p:spPr>
            <a:xfrm>
              <a:off x="0" y="192"/>
              <a:ext cx="292" cy="90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zh-CN" sz="8800" b="1" dirty="0">
                  <a:solidFill>
                    <a:srgbClr val="0000FF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·</a:t>
              </a:r>
            </a:p>
          </p:txBody>
        </p:sp>
        <p:sp>
          <p:nvSpPr>
            <p:cNvPr id="39996" name="Text Box 61"/>
            <p:cNvSpPr txBox="1"/>
            <p:nvPr/>
          </p:nvSpPr>
          <p:spPr>
            <a:xfrm>
              <a:off x="24" y="760"/>
              <a:ext cx="253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zh-CN" sz="2800" b="1" dirty="0">
                  <a:solidFill>
                    <a:srgbClr val="008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P</a:t>
              </a:r>
            </a:p>
          </p:txBody>
        </p:sp>
      </p:grpSp>
      <p:sp>
        <p:nvSpPr>
          <p:cNvPr id="25662" name="Text Box 62"/>
          <p:cNvSpPr txBox="1"/>
          <p:nvPr/>
        </p:nvSpPr>
        <p:spPr>
          <a:xfrm>
            <a:off x="8808720" y="4942523"/>
            <a:ext cx="2362200" cy="1098550"/>
          </a:xfrm>
          <a:prstGeom prst="rect">
            <a:avLst/>
          </a:prstGeom>
          <a:noFill/>
          <a:ln w="9525">
            <a:noFill/>
          </a:ln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6600" b="1" dirty="0">
                <a:solidFill>
                  <a:srgbClr val="008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a=b</a:t>
            </a:r>
          </a:p>
        </p:txBody>
      </p: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grpSp>
        <p:nvGrpSpPr>
          <p:cNvPr id="104500" name="组合 104499"/>
          <p:cNvGrpSpPr/>
          <p:nvPr/>
        </p:nvGrpSpPr>
        <p:grpSpPr>
          <a:xfrm>
            <a:off x="255270" y="1054418"/>
            <a:ext cx="2268538" cy="720725"/>
            <a:chOff x="249" y="572"/>
            <a:chExt cx="2041" cy="454"/>
          </a:xfrm>
        </p:grpSpPr>
        <p:pic>
          <p:nvPicPr>
            <p:cNvPr id="104501" name="图片 104500" descr="螺旋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9" y="572"/>
              <a:ext cx="1225" cy="45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4502" name="文本框 104501"/>
            <p:cNvSpPr txBox="1"/>
            <p:nvPr/>
          </p:nvSpPr>
          <p:spPr>
            <a:xfrm>
              <a:off x="748" y="618"/>
              <a:ext cx="1542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 i="1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探究</a:t>
              </a:r>
              <a:r>
                <a:rPr lang="en-US" altLang="zh-CN" sz="3200" b="1" i="1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5</a:t>
              </a:r>
              <a:r>
                <a:rPr lang="zh-CN" altLang="en-US" sz="3200" b="1" i="1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：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5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51" grpId="0"/>
      <p:bldP spid="2566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985" name="Group 2"/>
          <p:cNvGrpSpPr/>
          <p:nvPr/>
        </p:nvGrpSpPr>
        <p:grpSpPr>
          <a:xfrm>
            <a:off x="7294880" y="1945005"/>
            <a:ext cx="685800" cy="4267200"/>
            <a:chOff x="0" y="0"/>
            <a:chExt cx="432" cy="2688"/>
          </a:xfrm>
        </p:grpSpPr>
        <p:sp>
          <p:nvSpPr>
            <p:cNvPr id="41986" name="Line 3"/>
            <p:cNvSpPr/>
            <p:nvPr/>
          </p:nvSpPr>
          <p:spPr>
            <a:xfrm flipV="1">
              <a:off x="288" y="0"/>
              <a:ext cx="0" cy="2688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41987" name="Text Box 4"/>
            <p:cNvSpPr txBox="1"/>
            <p:nvPr/>
          </p:nvSpPr>
          <p:spPr>
            <a:xfrm>
              <a:off x="48" y="288"/>
              <a:ext cx="218" cy="294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</a:p>
          </p:txBody>
        </p:sp>
        <p:sp>
          <p:nvSpPr>
            <p:cNvPr id="41988" name="Text Box 5"/>
            <p:cNvSpPr txBox="1"/>
            <p:nvPr/>
          </p:nvSpPr>
          <p:spPr>
            <a:xfrm>
              <a:off x="48" y="960"/>
              <a:ext cx="218" cy="294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</a:p>
          </p:txBody>
        </p:sp>
        <p:sp>
          <p:nvSpPr>
            <p:cNvPr id="41989" name="Text Box 6"/>
            <p:cNvSpPr txBox="1"/>
            <p:nvPr/>
          </p:nvSpPr>
          <p:spPr>
            <a:xfrm>
              <a:off x="48" y="576"/>
              <a:ext cx="218" cy="294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</a:p>
          </p:txBody>
        </p:sp>
        <p:grpSp>
          <p:nvGrpSpPr>
            <p:cNvPr id="41990" name="Group 7"/>
            <p:cNvGrpSpPr/>
            <p:nvPr/>
          </p:nvGrpSpPr>
          <p:grpSpPr>
            <a:xfrm rot="-5362763">
              <a:off x="192" y="504"/>
              <a:ext cx="312" cy="168"/>
              <a:chOff x="0" y="0"/>
              <a:chExt cx="192" cy="96"/>
            </a:xfrm>
          </p:grpSpPr>
          <p:sp>
            <p:nvSpPr>
              <p:cNvPr id="41991" name="Line 8"/>
              <p:cNvSpPr/>
              <p:nvPr/>
            </p:nvSpPr>
            <p:spPr>
              <a:xfrm>
                <a:off x="0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1992" name="Line 9"/>
              <p:cNvSpPr/>
              <p:nvPr/>
            </p:nvSpPr>
            <p:spPr>
              <a:xfrm>
                <a:off x="192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41993" name="Group 10"/>
            <p:cNvGrpSpPr/>
            <p:nvPr/>
          </p:nvGrpSpPr>
          <p:grpSpPr>
            <a:xfrm rot="-5362763">
              <a:off x="192" y="1152"/>
              <a:ext cx="312" cy="168"/>
              <a:chOff x="0" y="0"/>
              <a:chExt cx="192" cy="96"/>
            </a:xfrm>
          </p:grpSpPr>
          <p:sp>
            <p:nvSpPr>
              <p:cNvPr id="41994" name="Line 11"/>
              <p:cNvSpPr/>
              <p:nvPr/>
            </p:nvSpPr>
            <p:spPr>
              <a:xfrm>
                <a:off x="0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1995" name="Line 12"/>
              <p:cNvSpPr/>
              <p:nvPr/>
            </p:nvSpPr>
            <p:spPr>
              <a:xfrm>
                <a:off x="192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41996" name="Text Box 13"/>
            <p:cNvSpPr txBox="1"/>
            <p:nvPr/>
          </p:nvSpPr>
          <p:spPr>
            <a:xfrm>
              <a:off x="0" y="1920"/>
              <a:ext cx="282" cy="294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-2</a:t>
              </a:r>
            </a:p>
          </p:txBody>
        </p:sp>
        <p:sp>
          <p:nvSpPr>
            <p:cNvPr id="41997" name="Text Box 14"/>
            <p:cNvSpPr txBox="1"/>
            <p:nvPr/>
          </p:nvSpPr>
          <p:spPr>
            <a:xfrm>
              <a:off x="0" y="1584"/>
              <a:ext cx="282" cy="294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-1</a:t>
              </a:r>
            </a:p>
          </p:txBody>
        </p:sp>
        <p:sp>
          <p:nvSpPr>
            <p:cNvPr id="41998" name="Text Box 15"/>
            <p:cNvSpPr txBox="1"/>
            <p:nvPr/>
          </p:nvSpPr>
          <p:spPr>
            <a:xfrm>
              <a:off x="0" y="2208"/>
              <a:ext cx="282" cy="294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-3</a:t>
              </a:r>
            </a:p>
          </p:txBody>
        </p:sp>
        <p:grpSp>
          <p:nvGrpSpPr>
            <p:cNvPr id="41999" name="Group 16"/>
            <p:cNvGrpSpPr/>
            <p:nvPr/>
          </p:nvGrpSpPr>
          <p:grpSpPr>
            <a:xfrm rot="-5362763">
              <a:off x="192" y="1800"/>
              <a:ext cx="312" cy="168"/>
              <a:chOff x="0" y="0"/>
              <a:chExt cx="192" cy="96"/>
            </a:xfrm>
          </p:grpSpPr>
          <p:sp>
            <p:nvSpPr>
              <p:cNvPr id="42000" name="Line 17"/>
              <p:cNvSpPr/>
              <p:nvPr/>
            </p:nvSpPr>
            <p:spPr>
              <a:xfrm>
                <a:off x="0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2001" name="Line 18"/>
              <p:cNvSpPr/>
              <p:nvPr/>
            </p:nvSpPr>
            <p:spPr>
              <a:xfrm>
                <a:off x="192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42002" name="Group 19"/>
          <p:cNvGrpSpPr/>
          <p:nvPr/>
        </p:nvGrpSpPr>
        <p:grpSpPr>
          <a:xfrm>
            <a:off x="4775518" y="3862705"/>
            <a:ext cx="6858000" cy="771525"/>
            <a:chOff x="0" y="0"/>
            <a:chExt cx="4320" cy="486"/>
          </a:xfrm>
        </p:grpSpPr>
        <p:sp>
          <p:nvSpPr>
            <p:cNvPr id="42003" name="Text Box 20"/>
            <p:cNvSpPr txBox="1"/>
            <p:nvPr/>
          </p:nvSpPr>
          <p:spPr>
            <a:xfrm>
              <a:off x="1680" y="96"/>
              <a:ext cx="218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0</a:t>
              </a:r>
            </a:p>
          </p:txBody>
        </p:sp>
        <p:sp>
          <p:nvSpPr>
            <p:cNvPr id="42004" name="Line 21"/>
            <p:cNvSpPr/>
            <p:nvPr/>
          </p:nvSpPr>
          <p:spPr>
            <a:xfrm>
              <a:off x="0" y="144"/>
              <a:ext cx="4320" cy="0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grpSp>
          <p:nvGrpSpPr>
            <p:cNvPr id="42005" name="Group 22"/>
            <p:cNvGrpSpPr/>
            <p:nvPr/>
          </p:nvGrpSpPr>
          <p:grpSpPr>
            <a:xfrm>
              <a:off x="1872" y="0"/>
              <a:ext cx="384" cy="144"/>
              <a:chOff x="0" y="0"/>
              <a:chExt cx="192" cy="96"/>
            </a:xfrm>
          </p:grpSpPr>
          <p:sp>
            <p:nvSpPr>
              <p:cNvPr id="42006" name="Line 23"/>
              <p:cNvSpPr/>
              <p:nvPr/>
            </p:nvSpPr>
            <p:spPr>
              <a:xfrm>
                <a:off x="0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2007" name="Line 24"/>
              <p:cNvSpPr/>
              <p:nvPr/>
            </p:nvSpPr>
            <p:spPr>
              <a:xfrm>
                <a:off x="192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42008" name="Group 25"/>
            <p:cNvGrpSpPr/>
            <p:nvPr/>
          </p:nvGrpSpPr>
          <p:grpSpPr>
            <a:xfrm>
              <a:off x="2640" y="0"/>
              <a:ext cx="384" cy="144"/>
              <a:chOff x="0" y="0"/>
              <a:chExt cx="192" cy="96"/>
            </a:xfrm>
          </p:grpSpPr>
          <p:sp>
            <p:nvSpPr>
              <p:cNvPr id="42009" name="Line 26"/>
              <p:cNvSpPr/>
              <p:nvPr/>
            </p:nvSpPr>
            <p:spPr>
              <a:xfrm>
                <a:off x="0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2010" name="Line 27"/>
              <p:cNvSpPr/>
              <p:nvPr/>
            </p:nvSpPr>
            <p:spPr>
              <a:xfrm>
                <a:off x="192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42011" name="Group 28"/>
            <p:cNvGrpSpPr/>
            <p:nvPr/>
          </p:nvGrpSpPr>
          <p:grpSpPr>
            <a:xfrm>
              <a:off x="3408" y="0"/>
              <a:ext cx="384" cy="144"/>
              <a:chOff x="0" y="0"/>
              <a:chExt cx="192" cy="96"/>
            </a:xfrm>
          </p:grpSpPr>
          <p:sp>
            <p:nvSpPr>
              <p:cNvPr id="42012" name="Line 29"/>
              <p:cNvSpPr/>
              <p:nvPr/>
            </p:nvSpPr>
            <p:spPr>
              <a:xfrm>
                <a:off x="0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2013" name="Line 30"/>
              <p:cNvSpPr/>
              <p:nvPr/>
            </p:nvSpPr>
            <p:spPr>
              <a:xfrm>
                <a:off x="192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42014" name="Text Box 31"/>
            <p:cNvSpPr txBox="1"/>
            <p:nvPr/>
          </p:nvSpPr>
          <p:spPr>
            <a:xfrm>
              <a:off x="2160" y="192"/>
              <a:ext cx="218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</a:p>
          </p:txBody>
        </p:sp>
        <p:sp>
          <p:nvSpPr>
            <p:cNvPr id="42015" name="Text Box 32"/>
            <p:cNvSpPr txBox="1"/>
            <p:nvPr/>
          </p:nvSpPr>
          <p:spPr>
            <a:xfrm>
              <a:off x="2544" y="192"/>
              <a:ext cx="218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</a:p>
          </p:txBody>
        </p:sp>
        <p:sp>
          <p:nvSpPr>
            <p:cNvPr id="42016" name="Text Box 33"/>
            <p:cNvSpPr txBox="1"/>
            <p:nvPr/>
          </p:nvSpPr>
          <p:spPr>
            <a:xfrm>
              <a:off x="2928" y="192"/>
              <a:ext cx="218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</a:p>
          </p:txBody>
        </p:sp>
        <p:sp>
          <p:nvSpPr>
            <p:cNvPr id="42017" name="Text Box 34"/>
            <p:cNvSpPr txBox="1"/>
            <p:nvPr/>
          </p:nvSpPr>
          <p:spPr>
            <a:xfrm>
              <a:off x="3312" y="192"/>
              <a:ext cx="218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4</a:t>
              </a:r>
            </a:p>
          </p:txBody>
        </p:sp>
        <p:sp>
          <p:nvSpPr>
            <p:cNvPr id="42018" name="Text Box 35"/>
            <p:cNvSpPr txBox="1"/>
            <p:nvPr/>
          </p:nvSpPr>
          <p:spPr>
            <a:xfrm>
              <a:off x="3696" y="192"/>
              <a:ext cx="218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5</a:t>
              </a:r>
            </a:p>
          </p:txBody>
        </p:sp>
        <p:grpSp>
          <p:nvGrpSpPr>
            <p:cNvPr id="42019" name="Group 36"/>
            <p:cNvGrpSpPr/>
            <p:nvPr/>
          </p:nvGrpSpPr>
          <p:grpSpPr>
            <a:xfrm>
              <a:off x="288" y="0"/>
              <a:ext cx="384" cy="144"/>
              <a:chOff x="0" y="0"/>
              <a:chExt cx="192" cy="96"/>
            </a:xfrm>
          </p:grpSpPr>
          <p:sp>
            <p:nvSpPr>
              <p:cNvPr id="42020" name="Line 37"/>
              <p:cNvSpPr/>
              <p:nvPr/>
            </p:nvSpPr>
            <p:spPr>
              <a:xfrm>
                <a:off x="0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2021" name="Line 38"/>
              <p:cNvSpPr/>
              <p:nvPr/>
            </p:nvSpPr>
            <p:spPr>
              <a:xfrm>
                <a:off x="192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42022" name="Group 39"/>
            <p:cNvGrpSpPr/>
            <p:nvPr/>
          </p:nvGrpSpPr>
          <p:grpSpPr>
            <a:xfrm>
              <a:off x="1056" y="0"/>
              <a:ext cx="384" cy="144"/>
              <a:chOff x="0" y="0"/>
              <a:chExt cx="192" cy="96"/>
            </a:xfrm>
          </p:grpSpPr>
          <p:sp>
            <p:nvSpPr>
              <p:cNvPr id="42023" name="Line 40"/>
              <p:cNvSpPr/>
              <p:nvPr/>
            </p:nvSpPr>
            <p:spPr>
              <a:xfrm>
                <a:off x="0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2024" name="Line 41"/>
              <p:cNvSpPr/>
              <p:nvPr/>
            </p:nvSpPr>
            <p:spPr>
              <a:xfrm>
                <a:off x="192" y="0"/>
                <a:ext cx="0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42025" name="Text Box 42"/>
            <p:cNvSpPr txBox="1"/>
            <p:nvPr/>
          </p:nvSpPr>
          <p:spPr>
            <a:xfrm>
              <a:off x="96" y="192"/>
              <a:ext cx="282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-4</a:t>
              </a:r>
            </a:p>
          </p:txBody>
        </p:sp>
        <p:sp>
          <p:nvSpPr>
            <p:cNvPr id="42026" name="Text Box 43"/>
            <p:cNvSpPr txBox="1"/>
            <p:nvPr/>
          </p:nvSpPr>
          <p:spPr>
            <a:xfrm>
              <a:off x="480" y="192"/>
              <a:ext cx="282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-3</a:t>
              </a:r>
            </a:p>
          </p:txBody>
        </p:sp>
        <p:sp>
          <p:nvSpPr>
            <p:cNvPr id="42027" name="Text Box 44"/>
            <p:cNvSpPr txBox="1"/>
            <p:nvPr/>
          </p:nvSpPr>
          <p:spPr>
            <a:xfrm>
              <a:off x="864" y="192"/>
              <a:ext cx="282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-2</a:t>
              </a:r>
            </a:p>
          </p:txBody>
        </p:sp>
        <p:sp>
          <p:nvSpPr>
            <p:cNvPr id="42028" name="Text Box 45"/>
            <p:cNvSpPr txBox="1"/>
            <p:nvPr/>
          </p:nvSpPr>
          <p:spPr>
            <a:xfrm>
              <a:off x="1248" y="192"/>
              <a:ext cx="282" cy="294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t">
              <a:spAutoFit/>
            </a:bodyPr>
            <a:lstStyle/>
            <a:p>
              <a:r>
                <a:rPr lang="zh-CN" altLang="zh-CN" b="1" dirty="0">
                  <a:solidFill>
                    <a:srgbClr val="3333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-1</a:t>
              </a:r>
            </a:p>
          </p:txBody>
        </p:sp>
      </p:grpSp>
      <p:sp>
        <p:nvSpPr>
          <p:cNvPr id="42029" name="Text Box 46"/>
          <p:cNvSpPr txBox="1"/>
          <p:nvPr/>
        </p:nvSpPr>
        <p:spPr>
          <a:xfrm>
            <a:off x="183515" y="2136775"/>
            <a:ext cx="4059555" cy="34150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</a:rPr>
              <a:t>当点</a:t>
            </a:r>
            <a:r>
              <a:rPr lang="zh-CN" altLang="zh-CN" sz="3600" b="1" dirty="0">
                <a:solidFill>
                  <a:schemeClr val="tx1"/>
                </a:solidFill>
                <a:latin typeface="+mn-ea"/>
                <a:cs typeface="+mn-ea"/>
              </a:rPr>
              <a:t>P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</a:rPr>
              <a:t>落在二、四象限的两条坐标轴夹角平分线上时，点P（a，b）具有什么特征？</a:t>
            </a:r>
          </a:p>
          <a:p>
            <a:endParaRPr lang="zh-CN" altLang="en-US" sz="3600" b="1" dirty="0">
              <a:solidFill>
                <a:schemeClr val="tx1"/>
              </a:solidFill>
              <a:latin typeface="+mn-ea"/>
              <a:cs typeface="+mn-ea"/>
            </a:endParaRPr>
          </a:p>
        </p:txBody>
      </p:sp>
      <p:sp>
        <p:nvSpPr>
          <p:cNvPr id="42030" name="Text Box 47"/>
          <p:cNvSpPr txBox="1"/>
          <p:nvPr/>
        </p:nvSpPr>
        <p:spPr>
          <a:xfrm>
            <a:off x="11279505" y="3986530"/>
            <a:ext cx="914400" cy="701675"/>
          </a:xfrm>
          <a:prstGeom prst="rect">
            <a:avLst/>
          </a:prstGeom>
          <a:noFill/>
          <a:ln w="9525">
            <a:noFill/>
          </a:ln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000" b="1" dirty="0">
                <a:solidFill>
                  <a:srgbClr val="33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x</a:t>
            </a:r>
          </a:p>
        </p:txBody>
      </p:sp>
      <p:sp>
        <p:nvSpPr>
          <p:cNvPr id="42031" name="Text Box 48"/>
          <p:cNvSpPr txBox="1"/>
          <p:nvPr/>
        </p:nvSpPr>
        <p:spPr>
          <a:xfrm>
            <a:off x="7850505" y="1564005"/>
            <a:ext cx="914400" cy="701675"/>
          </a:xfrm>
          <a:prstGeom prst="rect">
            <a:avLst/>
          </a:prstGeom>
          <a:noFill/>
          <a:ln w="9525">
            <a:noFill/>
          </a:ln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000" b="1" dirty="0">
                <a:solidFill>
                  <a:srgbClr val="33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y</a:t>
            </a:r>
          </a:p>
        </p:txBody>
      </p:sp>
      <p:sp>
        <p:nvSpPr>
          <p:cNvPr id="26674" name="Line 50"/>
          <p:cNvSpPr/>
          <p:nvPr/>
        </p:nvSpPr>
        <p:spPr>
          <a:xfrm>
            <a:off x="5488305" y="2275205"/>
            <a:ext cx="4648200" cy="3733800"/>
          </a:xfrm>
          <a:prstGeom prst="line">
            <a:avLst/>
          </a:prstGeom>
          <a:ln w="38100" cap="flat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12" name="Group 51"/>
          <p:cNvGrpSpPr/>
          <p:nvPr/>
        </p:nvGrpSpPr>
        <p:grpSpPr>
          <a:xfrm>
            <a:off x="7698105" y="4078605"/>
            <a:ext cx="1606550" cy="1738313"/>
            <a:chOff x="0" y="0"/>
            <a:chExt cx="1012" cy="1095"/>
          </a:xfrm>
        </p:grpSpPr>
        <p:sp>
          <p:nvSpPr>
            <p:cNvPr id="42035" name="Line 52"/>
            <p:cNvSpPr/>
            <p:nvPr/>
          </p:nvSpPr>
          <p:spPr>
            <a:xfrm flipV="1">
              <a:off x="0" y="648"/>
              <a:ext cx="860" cy="24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</p:spPr>
        </p:sp>
        <p:sp>
          <p:nvSpPr>
            <p:cNvPr id="42036" name="Line 53"/>
            <p:cNvSpPr/>
            <p:nvPr/>
          </p:nvSpPr>
          <p:spPr>
            <a:xfrm flipV="1">
              <a:off x="824" y="0"/>
              <a:ext cx="0" cy="720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</p:spPr>
        </p:sp>
        <p:sp>
          <p:nvSpPr>
            <p:cNvPr id="42037" name="Text Box 54"/>
            <p:cNvSpPr txBox="1"/>
            <p:nvPr/>
          </p:nvSpPr>
          <p:spPr>
            <a:xfrm>
              <a:off x="720" y="192"/>
              <a:ext cx="292" cy="90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zh-CN" sz="8800" b="1" dirty="0">
                  <a:solidFill>
                    <a:srgbClr val="0000FF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·</a:t>
              </a:r>
            </a:p>
          </p:txBody>
        </p:sp>
        <p:sp>
          <p:nvSpPr>
            <p:cNvPr id="42038" name="Text Box 55"/>
            <p:cNvSpPr txBox="1"/>
            <p:nvPr/>
          </p:nvSpPr>
          <p:spPr>
            <a:xfrm>
              <a:off x="744" y="760"/>
              <a:ext cx="253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zh-CN" sz="2800" b="1" dirty="0">
                  <a:solidFill>
                    <a:srgbClr val="008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P</a:t>
              </a:r>
            </a:p>
          </p:txBody>
        </p:sp>
      </p:grpSp>
      <p:grpSp>
        <p:nvGrpSpPr>
          <p:cNvPr id="13" name="Group 56"/>
          <p:cNvGrpSpPr/>
          <p:nvPr/>
        </p:nvGrpSpPr>
        <p:grpSpPr>
          <a:xfrm>
            <a:off x="5462905" y="1843405"/>
            <a:ext cx="2286000" cy="2286000"/>
            <a:chOff x="0" y="0"/>
            <a:chExt cx="1440" cy="1440"/>
          </a:xfrm>
        </p:grpSpPr>
        <p:sp>
          <p:nvSpPr>
            <p:cNvPr id="42040" name="Text Box 57"/>
            <p:cNvSpPr txBox="1"/>
            <p:nvPr/>
          </p:nvSpPr>
          <p:spPr>
            <a:xfrm>
              <a:off x="96" y="0"/>
              <a:ext cx="292" cy="90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zh-CN" sz="8800" b="1" dirty="0">
                  <a:solidFill>
                    <a:srgbClr val="0000FF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·</a:t>
              </a:r>
            </a:p>
          </p:txBody>
        </p:sp>
        <p:sp>
          <p:nvSpPr>
            <p:cNvPr id="42041" name="Line 58"/>
            <p:cNvSpPr/>
            <p:nvPr/>
          </p:nvSpPr>
          <p:spPr>
            <a:xfrm flipV="1">
              <a:off x="240" y="480"/>
              <a:ext cx="0" cy="960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</p:spPr>
        </p:sp>
        <p:sp>
          <p:nvSpPr>
            <p:cNvPr id="42042" name="Line 59"/>
            <p:cNvSpPr/>
            <p:nvPr/>
          </p:nvSpPr>
          <p:spPr>
            <a:xfrm>
              <a:off x="288" y="480"/>
              <a:ext cx="1152" cy="0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</p:spPr>
        </p:sp>
        <p:sp>
          <p:nvSpPr>
            <p:cNvPr id="42043" name="Text Box 60"/>
            <p:cNvSpPr txBox="1"/>
            <p:nvPr/>
          </p:nvSpPr>
          <p:spPr>
            <a:xfrm>
              <a:off x="0" y="48"/>
              <a:ext cx="253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zh-CN" sz="2800" b="1" dirty="0">
                  <a:solidFill>
                    <a:srgbClr val="008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P</a:t>
              </a:r>
            </a:p>
          </p:txBody>
        </p:sp>
      </p:grpSp>
      <p:sp>
        <p:nvSpPr>
          <p:cNvPr id="26685" name="Text Box 61"/>
          <p:cNvSpPr txBox="1"/>
          <p:nvPr/>
        </p:nvSpPr>
        <p:spPr>
          <a:xfrm>
            <a:off x="5494655" y="1775143"/>
            <a:ext cx="2305050" cy="641350"/>
          </a:xfrm>
          <a:prstGeom prst="rect">
            <a:avLst/>
          </a:prstGeom>
          <a:noFill/>
          <a:ln w="9525">
            <a:noFill/>
          </a:ln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8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zh-CN" altLang="zh-CN" sz="3600" b="1" dirty="0">
                <a:solidFill>
                  <a:srgbClr val="008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r>
              <a:rPr lang="zh-CN" altLang="en-US" sz="3600" b="1" dirty="0">
                <a:solidFill>
                  <a:srgbClr val="008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</a:t>
            </a:r>
            <a:r>
              <a:rPr lang="zh-CN" altLang="zh-CN" sz="3600" b="1" dirty="0">
                <a:solidFill>
                  <a:srgbClr val="008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-a</a:t>
            </a:r>
            <a:r>
              <a:rPr lang="zh-CN" altLang="en-US" sz="3600" b="1" dirty="0">
                <a:solidFill>
                  <a:srgbClr val="008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</a:p>
        </p:txBody>
      </p:sp>
      <p:sp>
        <p:nvSpPr>
          <p:cNvPr id="26686" name="Text Box 62"/>
          <p:cNvSpPr txBox="1"/>
          <p:nvPr/>
        </p:nvSpPr>
        <p:spPr>
          <a:xfrm>
            <a:off x="8993505" y="2249805"/>
            <a:ext cx="2971800" cy="1098550"/>
          </a:xfrm>
          <a:prstGeom prst="rect">
            <a:avLst/>
          </a:prstGeom>
          <a:noFill/>
          <a:ln w="9525">
            <a:noFill/>
          </a:ln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6600" b="1" dirty="0">
                <a:solidFill>
                  <a:srgbClr val="008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a=</a:t>
            </a:r>
            <a:r>
              <a:rPr lang="zh-CN" altLang="en-US" sz="6600" b="1" dirty="0">
                <a:solidFill>
                  <a:srgbClr val="008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－</a:t>
            </a:r>
            <a:r>
              <a:rPr lang="zh-CN" altLang="zh-CN" sz="6600" b="1" dirty="0">
                <a:solidFill>
                  <a:srgbClr val="008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</a:p>
        </p:txBody>
      </p: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grpSp>
        <p:nvGrpSpPr>
          <p:cNvPr id="104500" name="组合 104499"/>
          <p:cNvGrpSpPr/>
          <p:nvPr/>
        </p:nvGrpSpPr>
        <p:grpSpPr>
          <a:xfrm>
            <a:off x="255270" y="1054418"/>
            <a:ext cx="2268538" cy="720725"/>
            <a:chOff x="249" y="572"/>
            <a:chExt cx="2041" cy="454"/>
          </a:xfrm>
        </p:grpSpPr>
        <p:pic>
          <p:nvPicPr>
            <p:cNvPr id="104501" name="图片 104500" descr="螺旋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9" y="572"/>
              <a:ext cx="1225" cy="45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4502" name="文本框 104501"/>
            <p:cNvSpPr txBox="1"/>
            <p:nvPr/>
          </p:nvSpPr>
          <p:spPr>
            <a:xfrm>
              <a:off x="748" y="618"/>
              <a:ext cx="1542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 i="1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探究</a:t>
              </a:r>
              <a:r>
                <a:rPr lang="en-US" altLang="zh-CN" sz="3200" b="1" i="1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6</a:t>
              </a:r>
              <a:r>
                <a:rPr lang="zh-CN" altLang="en-US" sz="3200" b="1" i="1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：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6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85" grpId="0"/>
      <p:bldP spid="2668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巩固训练</a:t>
            </a:r>
          </a:p>
        </p:txBody>
      </p:sp>
      <p:sp>
        <p:nvSpPr>
          <p:cNvPr id="43009" name="Text Box 2"/>
          <p:cNvSpPr txBox="1"/>
          <p:nvPr/>
        </p:nvSpPr>
        <p:spPr>
          <a:xfrm>
            <a:off x="603250" y="1153160"/>
            <a:ext cx="10975975" cy="5015865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lstStyle/>
          <a:p>
            <a:pPr marL="457200" indent="-457200">
              <a:spcBef>
                <a:spcPct val="50000"/>
              </a:spcBef>
              <a:buAutoNum type="arabicPeriod"/>
            </a:pP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若点</a:t>
            </a:r>
            <a:r>
              <a:rPr lang="zh-CN" altLang="zh-CN" sz="3200" dirty="0">
                <a:solidFill>
                  <a:schemeClr val="tx1"/>
                </a:solidFill>
                <a:latin typeface="+mn-ea"/>
                <a:cs typeface="+mn-ea"/>
              </a:rPr>
              <a:t>A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（</a:t>
            </a:r>
            <a:r>
              <a:rPr lang="zh-CN" altLang="zh-CN" sz="3200" dirty="0">
                <a:solidFill>
                  <a:schemeClr val="tx1"/>
                </a:solidFill>
                <a:latin typeface="+mn-ea"/>
                <a:cs typeface="+mn-ea"/>
              </a:rPr>
              <a:t>a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，</a:t>
            </a:r>
            <a:r>
              <a:rPr lang="zh-CN" altLang="zh-CN" sz="3200" dirty="0">
                <a:solidFill>
                  <a:schemeClr val="tx1"/>
                </a:solidFill>
                <a:latin typeface="+mn-ea"/>
                <a:cs typeface="+mn-ea"/>
              </a:rPr>
              <a:t>b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）在第三象限，则点 </a:t>
            </a:r>
            <a:r>
              <a:rPr lang="zh-CN" altLang="zh-CN" sz="3200" dirty="0">
                <a:solidFill>
                  <a:schemeClr val="tx1"/>
                </a:solidFill>
                <a:latin typeface="+mn-ea"/>
                <a:cs typeface="+mn-ea"/>
              </a:rPr>
              <a:t>Q</a:t>
            </a:r>
          </a:p>
          <a:p>
            <a:pPr marL="457200" indent="-457200">
              <a:spcBef>
                <a:spcPct val="50000"/>
              </a:spcBef>
            </a:pPr>
            <a:r>
              <a:rPr lang="zh-CN" altLang="zh-CN" sz="3200" dirty="0">
                <a:solidFill>
                  <a:schemeClr val="tx1"/>
                </a:solidFill>
                <a:latin typeface="+mn-ea"/>
                <a:cs typeface="+mn-ea"/>
              </a:rPr>
              <a:t>    (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－</a:t>
            </a:r>
            <a:r>
              <a:rPr lang="zh-CN" altLang="zh-CN" sz="3200" dirty="0">
                <a:solidFill>
                  <a:schemeClr val="tx1"/>
                </a:solidFill>
                <a:latin typeface="+mn-ea"/>
                <a:cs typeface="+mn-ea"/>
              </a:rPr>
              <a:t>a+1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，</a:t>
            </a:r>
            <a:r>
              <a:rPr lang="zh-CN" altLang="zh-CN" sz="3200" dirty="0">
                <a:solidFill>
                  <a:schemeClr val="tx1"/>
                </a:solidFill>
                <a:latin typeface="+mn-ea"/>
                <a:cs typeface="+mn-ea"/>
              </a:rPr>
              <a:t>b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－</a:t>
            </a:r>
            <a:r>
              <a:rPr lang="zh-CN" altLang="zh-CN" sz="3200" dirty="0">
                <a:solidFill>
                  <a:schemeClr val="tx1"/>
                </a:solidFill>
                <a:latin typeface="+mn-ea"/>
                <a:cs typeface="+mn-ea"/>
              </a:rPr>
              <a:t>5)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在第（       ）象限。                   </a:t>
            </a:r>
          </a:p>
          <a:p>
            <a:pPr marL="457200" indent="-457200">
              <a:spcBef>
                <a:spcPct val="50000"/>
              </a:spcBef>
            </a:pPr>
            <a:r>
              <a:rPr lang="zh-CN" altLang="zh-CN" sz="3200" dirty="0">
                <a:solidFill>
                  <a:schemeClr val="tx1"/>
                </a:solidFill>
                <a:latin typeface="+mn-ea"/>
                <a:cs typeface="+mn-ea"/>
              </a:rPr>
              <a:t>2. 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若点</a:t>
            </a:r>
            <a:r>
              <a:rPr lang="zh-CN" altLang="zh-CN" sz="3200" dirty="0">
                <a:solidFill>
                  <a:schemeClr val="tx1"/>
                </a:solidFill>
                <a:latin typeface="+mn-ea"/>
                <a:cs typeface="+mn-ea"/>
              </a:rPr>
              <a:t>B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（</a:t>
            </a:r>
            <a:r>
              <a:rPr lang="zh-CN" altLang="zh-CN" sz="3200" dirty="0">
                <a:solidFill>
                  <a:schemeClr val="tx1"/>
                </a:solidFill>
                <a:latin typeface="+mn-ea"/>
                <a:cs typeface="+mn-ea"/>
              </a:rPr>
              <a:t>m+4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，</a:t>
            </a:r>
            <a:r>
              <a:rPr lang="zh-CN" altLang="zh-CN" sz="3200" dirty="0">
                <a:solidFill>
                  <a:schemeClr val="tx1"/>
                </a:solidFill>
                <a:latin typeface="+mn-ea"/>
                <a:cs typeface="+mn-ea"/>
              </a:rPr>
              <a:t>m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－</a:t>
            </a:r>
            <a:r>
              <a:rPr lang="zh-CN" altLang="zh-CN" sz="3200" dirty="0">
                <a:solidFill>
                  <a:schemeClr val="tx1"/>
                </a:solidFill>
                <a:latin typeface="+mn-ea"/>
                <a:cs typeface="+mn-ea"/>
              </a:rPr>
              <a:t>1)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在</a:t>
            </a:r>
            <a:r>
              <a:rPr lang="zh-CN" altLang="zh-CN" sz="3200" dirty="0">
                <a:solidFill>
                  <a:schemeClr val="tx1"/>
                </a:solidFill>
                <a:latin typeface="+mn-ea"/>
                <a:cs typeface="+mn-ea"/>
              </a:rPr>
              <a:t>X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轴上，则</a:t>
            </a:r>
            <a:r>
              <a:rPr lang="zh-CN" altLang="zh-CN" sz="3200" dirty="0">
                <a:solidFill>
                  <a:schemeClr val="tx1"/>
                </a:solidFill>
                <a:latin typeface="+mn-ea"/>
                <a:cs typeface="+mn-ea"/>
              </a:rPr>
              <a:t>m=______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。</a:t>
            </a:r>
          </a:p>
          <a:p>
            <a:pPr marL="457200" indent="-457200">
              <a:spcBef>
                <a:spcPct val="50000"/>
              </a:spcBef>
            </a:pPr>
            <a:r>
              <a:rPr lang="zh-CN" altLang="zh-CN" sz="3200" dirty="0">
                <a:solidFill>
                  <a:schemeClr val="tx1"/>
                </a:solidFill>
                <a:latin typeface="+mn-ea"/>
                <a:cs typeface="+mn-ea"/>
              </a:rPr>
              <a:t>3. 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若点 </a:t>
            </a:r>
            <a:r>
              <a:rPr lang="zh-CN" altLang="zh-CN" sz="3200" dirty="0">
                <a:solidFill>
                  <a:schemeClr val="tx1"/>
                </a:solidFill>
                <a:latin typeface="+mn-ea"/>
                <a:cs typeface="+mn-ea"/>
              </a:rPr>
              <a:t>C(x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，</a:t>
            </a:r>
            <a:r>
              <a:rPr lang="zh-CN" altLang="zh-CN" sz="3200" dirty="0">
                <a:solidFill>
                  <a:schemeClr val="tx1"/>
                </a:solidFill>
                <a:latin typeface="+mn-ea"/>
                <a:cs typeface="+mn-ea"/>
              </a:rPr>
              <a:t>y)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满足</a:t>
            </a:r>
            <a:r>
              <a:rPr lang="zh-CN" altLang="zh-CN" sz="3200" dirty="0">
                <a:solidFill>
                  <a:schemeClr val="tx1"/>
                </a:solidFill>
                <a:latin typeface="+mn-ea"/>
                <a:cs typeface="+mn-ea"/>
              </a:rPr>
              <a:t>x+y&lt;0  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，   </a:t>
            </a:r>
            <a:r>
              <a:rPr lang="zh-CN" altLang="zh-CN" sz="3200" dirty="0">
                <a:solidFill>
                  <a:schemeClr val="tx1"/>
                </a:solidFill>
                <a:latin typeface="+mn-ea"/>
                <a:cs typeface="+mn-ea"/>
              </a:rPr>
              <a:t>xy &gt;0 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，</a:t>
            </a:r>
          </a:p>
          <a:p>
            <a:pPr marL="457200" indent="-457200">
              <a:spcBef>
                <a:spcPct val="50000"/>
              </a:spcBef>
            </a:pPr>
            <a:r>
              <a:rPr lang="zh-CN" altLang="zh-CN" sz="3200" dirty="0">
                <a:solidFill>
                  <a:schemeClr val="tx1"/>
                </a:solidFill>
                <a:latin typeface="+mn-ea"/>
                <a:cs typeface="+mn-ea"/>
              </a:rPr>
              <a:t>    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则点</a:t>
            </a:r>
            <a:r>
              <a:rPr lang="zh-CN" altLang="zh-CN" sz="3200" dirty="0">
                <a:solidFill>
                  <a:schemeClr val="tx1"/>
                </a:solidFill>
                <a:latin typeface="+mn-ea"/>
                <a:cs typeface="+mn-ea"/>
              </a:rPr>
              <a:t>C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在第（       ）象限。</a:t>
            </a:r>
          </a:p>
          <a:p>
            <a:pPr marL="457200" indent="-457200">
              <a:spcBef>
                <a:spcPct val="50000"/>
              </a:spcBef>
            </a:pPr>
            <a:r>
              <a:rPr lang="zh-CN" altLang="zh-CN" sz="3200" dirty="0">
                <a:solidFill>
                  <a:schemeClr val="tx1"/>
                </a:solidFill>
                <a:latin typeface="+mn-ea"/>
                <a:cs typeface="+mn-ea"/>
              </a:rPr>
              <a:t>4. 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若点</a:t>
            </a:r>
            <a:r>
              <a:rPr lang="zh-CN" altLang="zh-CN" sz="3200" dirty="0">
                <a:solidFill>
                  <a:schemeClr val="tx1"/>
                </a:solidFill>
                <a:latin typeface="+mn-ea"/>
                <a:cs typeface="+mn-ea"/>
              </a:rPr>
              <a:t>D(6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－</a:t>
            </a:r>
            <a:r>
              <a:rPr lang="zh-CN" altLang="zh-CN" sz="3200" dirty="0">
                <a:solidFill>
                  <a:schemeClr val="tx1"/>
                </a:solidFill>
                <a:latin typeface="+mn-ea"/>
                <a:cs typeface="+mn-ea"/>
              </a:rPr>
              <a:t>5m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，</a:t>
            </a:r>
            <a:r>
              <a:rPr lang="zh-CN" altLang="zh-CN" sz="3200" dirty="0">
                <a:solidFill>
                  <a:schemeClr val="tx1"/>
                </a:solidFill>
                <a:latin typeface="+mn-ea"/>
                <a:cs typeface="+mn-ea"/>
              </a:rPr>
              <a:t>m</a:t>
            </a:r>
            <a:r>
              <a:rPr lang="zh-CN" altLang="zh-CN" sz="3200" baseline="30000" dirty="0">
                <a:solidFill>
                  <a:schemeClr val="tx1"/>
                </a:solidFill>
                <a:latin typeface="+mn-ea"/>
                <a:cs typeface="+mn-ea"/>
              </a:rPr>
              <a:t>2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－</a:t>
            </a:r>
            <a:r>
              <a:rPr lang="zh-CN" altLang="zh-CN" sz="3200" dirty="0">
                <a:solidFill>
                  <a:schemeClr val="tx1"/>
                </a:solidFill>
                <a:latin typeface="+mn-ea"/>
                <a:cs typeface="+mn-ea"/>
              </a:rPr>
              <a:t>2)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在第二、四象限夹角</a:t>
            </a:r>
          </a:p>
          <a:p>
            <a:pPr marL="457200" indent="-457200">
              <a:spcBef>
                <a:spcPct val="50000"/>
              </a:spcBef>
            </a:pPr>
            <a:r>
              <a:rPr lang="zh-CN" altLang="zh-CN" sz="3200" dirty="0">
                <a:solidFill>
                  <a:schemeClr val="tx1"/>
                </a:solidFill>
                <a:latin typeface="+mn-ea"/>
                <a:cs typeface="+mn-ea"/>
              </a:rPr>
              <a:t>    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的平分线上，则</a:t>
            </a:r>
            <a:r>
              <a:rPr lang="zh-CN" altLang="zh-CN" sz="3200" dirty="0">
                <a:solidFill>
                  <a:schemeClr val="tx1"/>
                </a:solidFill>
                <a:latin typeface="+mn-ea"/>
                <a:cs typeface="+mn-ea"/>
              </a:rPr>
              <a:t>m=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cs typeface="+mn-ea"/>
              </a:rPr>
              <a:t>（                ）。</a:t>
            </a:r>
          </a:p>
        </p:txBody>
      </p:sp>
      <p:sp>
        <p:nvSpPr>
          <p:cNvPr id="28675" name="Text Box 3"/>
          <p:cNvSpPr txBox="1"/>
          <p:nvPr/>
        </p:nvSpPr>
        <p:spPr>
          <a:xfrm>
            <a:off x="5381308" y="1860233"/>
            <a:ext cx="592137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四</a:t>
            </a:r>
          </a:p>
        </p:txBody>
      </p:sp>
      <p:sp>
        <p:nvSpPr>
          <p:cNvPr id="28676" name="Text Box 4"/>
          <p:cNvSpPr txBox="1"/>
          <p:nvPr/>
        </p:nvSpPr>
        <p:spPr>
          <a:xfrm>
            <a:off x="8626475" y="2548573"/>
            <a:ext cx="442913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zh-CN" sz="3200" b="1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1</a:t>
            </a:r>
          </a:p>
        </p:txBody>
      </p:sp>
      <p:sp>
        <p:nvSpPr>
          <p:cNvPr id="28677" name="Text Box 5"/>
          <p:cNvSpPr txBox="1"/>
          <p:nvPr/>
        </p:nvSpPr>
        <p:spPr>
          <a:xfrm>
            <a:off x="3617278" y="4130358"/>
            <a:ext cx="592137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三</a:t>
            </a:r>
          </a:p>
        </p:txBody>
      </p:sp>
      <p:sp>
        <p:nvSpPr>
          <p:cNvPr id="28678" name="Text Box 6"/>
          <p:cNvSpPr txBox="1"/>
          <p:nvPr/>
        </p:nvSpPr>
        <p:spPr>
          <a:xfrm>
            <a:off x="5431473" y="5585143"/>
            <a:ext cx="1584325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3200" b="1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或</a:t>
            </a:r>
            <a:r>
              <a:rPr lang="zh-CN" altLang="zh-CN" sz="3200" b="1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4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  <p:bldP spid="28676" grpId="0"/>
      <p:bldP spid="28677" grpId="0"/>
      <p:bldP spid="2867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sp>
        <p:nvSpPr>
          <p:cNvPr id="55297" name="Text Box 2"/>
          <p:cNvSpPr txBox="1"/>
          <p:nvPr/>
        </p:nvSpPr>
        <p:spPr>
          <a:xfrm>
            <a:off x="1470978" y="978218"/>
            <a:ext cx="8497887" cy="45707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3200" b="1" dirty="0">
                <a:solidFill>
                  <a:srgbClr val="FF0000"/>
                </a:solidFill>
                <a:latin typeface="+mn-ea"/>
                <a:cs typeface="+mn-ea"/>
              </a:rPr>
              <a:t>1</a:t>
            </a:r>
            <a:r>
              <a:rPr lang="zh-CN" altLang="en-US" sz="3200" b="1" dirty="0">
                <a:solidFill>
                  <a:srgbClr val="FF0000"/>
                </a:solidFill>
                <a:latin typeface="+mn-ea"/>
                <a:cs typeface="+mn-ea"/>
              </a:rPr>
              <a:t>、</a:t>
            </a:r>
            <a:r>
              <a:rPr lang="zh-CN" altLang="en-US" sz="3200" b="1" dirty="0">
                <a:solidFill>
                  <a:schemeClr val="tx1"/>
                </a:solidFill>
                <a:latin typeface="+mn-ea"/>
                <a:cs typeface="+mn-ea"/>
              </a:rPr>
              <a:t>平面直角坐标系的概念。</a:t>
            </a:r>
            <a:endParaRPr lang="zh-CN" altLang="zh-CN" sz="3200" b="1" dirty="0">
              <a:solidFill>
                <a:schemeClr val="tx1"/>
              </a:solidFill>
              <a:latin typeface="+mn-ea"/>
              <a:cs typeface="+mn-ea"/>
            </a:endParaRPr>
          </a:p>
          <a:p>
            <a:pPr>
              <a:lnSpc>
                <a:spcPct val="130000"/>
              </a:lnSpc>
            </a:pPr>
            <a:r>
              <a:rPr lang="zh-CN" altLang="zh-CN" sz="3200" b="1" dirty="0">
                <a:solidFill>
                  <a:srgbClr val="FF0000"/>
                </a:solidFill>
                <a:latin typeface="+mn-ea"/>
                <a:cs typeface="+mn-ea"/>
              </a:rPr>
              <a:t>2</a:t>
            </a:r>
            <a:r>
              <a:rPr lang="zh-CN" altLang="en-US" sz="3200" b="1" dirty="0">
                <a:solidFill>
                  <a:srgbClr val="FF0000"/>
                </a:solidFill>
                <a:latin typeface="+mn-ea"/>
                <a:cs typeface="+mn-ea"/>
              </a:rPr>
              <a:t>、</a:t>
            </a:r>
            <a:r>
              <a:rPr lang="zh-CN" altLang="en-US" sz="3200" b="1" dirty="0">
                <a:solidFill>
                  <a:schemeClr val="tx1"/>
                </a:solidFill>
                <a:latin typeface="+mn-ea"/>
                <a:cs typeface="+mn-ea"/>
              </a:rPr>
              <a:t>能在平面直角坐标系中，根据坐标找出点，由点描出坐标。</a:t>
            </a:r>
            <a:r>
              <a:rPr lang="zh-CN" altLang="en-US" sz="32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坐标平面内的点与有序实数对是一一 对应的。</a:t>
            </a:r>
            <a:endParaRPr lang="zh-CN" altLang="zh-CN" sz="3200" b="1" dirty="0">
              <a:solidFill>
                <a:schemeClr val="tx1"/>
              </a:solidFill>
              <a:latin typeface="+mn-ea"/>
              <a:cs typeface="+mn-ea"/>
            </a:endParaRPr>
          </a:p>
          <a:p>
            <a:pPr>
              <a:lnSpc>
                <a:spcPct val="130000"/>
              </a:lnSpc>
            </a:pPr>
            <a:r>
              <a:rPr lang="zh-CN" altLang="zh-CN" sz="3200" b="1" dirty="0">
                <a:solidFill>
                  <a:srgbClr val="FF0000"/>
                </a:solidFill>
                <a:latin typeface="+mn-ea"/>
                <a:cs typeface="+mn-ea"/>
              </a:rPr>
              <a:t>3</a:t>
            </a:r>
            <a:r>
              <a:rPr lang="zh-CN" altLang="en-US" sz="3200" b="1" dirty="0">
                <a:solidFill>
                  <a:srgbClr val="FF0000"/>
                </a:solidFill>
                <a:latin typeface="+mn-ea"/>
                <a:cs typeface="+mn-ea"/>
              </a:rPr>
              <a:t>、</a:t>
            </a:r>
            <a:r>
              <a:rPr lang="zh-CN" altLang="en-US" sz="3200" b="1" dirty="0">
                <a:solidFill>
                  <a:schemeClr val="tx1"/>
                </a:solidFill>
                <a:latin typeface="+mn-ea"/>
                <a:cs typeface="+mn-ea"/>
              </a:rPr>
              <a:t>平面直角坐标系四个象限和坐标轴上点的坐标特征。</a:t>
            </a:r>
          </a:p>
          <a:p>
            <a:pPr>
              <a:lnSpc>
                <a:spcPct val="130000"/>
              </a:lnSpc>
            </a:pPr>
            <a:r>
              <a:rPr lang="zh-CN" altLang="zh-CN" sz="3200" b="1" dirty="0">
                <a:solidFill>
                  <a:srgbClr val="FF0000"/>
                </a:solidFill>
                <a:latin typeface="+mn-ea"/>
                <a:cs typeface="+mn-ea"/>
              </a:rPr>
              <a:t>4</a:t>
            </a:r>
            <a:r>
              <a:rPr lang="zh-CN" altLang="en-US" sz="3200" b="1" dirty="0">
                <a:solidFill>
                  <a:srgbClr val="FF0000"/>
                </a:solidFill>
                <a:latin typeface="+mn-ea"/>
                <a:cs typeface="+mn-ea"/>
              </a:rPr>
              <a:t>、</a:t>
            </a:r>
            <a:r>
              <a:rPr lang="zh-CN" altLang="en-US" sz="3200" b="1" dirty="0">
                <a:solidFill>
                  <a:schemeClr val="tx1"/>
                </a:solidFill>
                <a:latin typeface="+mn-ea"/>
                <a:cs typeface="+mn-ea"/>
              </a:rPr>
              <a:t>坐标轴的夹角平分线的点的坐标特征。</a:t>
            </a:r>
            <a:endParaRPr lang="en-US" altLang="zh-CN" sz="3200" b="1" dirty="0">
              <a:solidFill>
                <a:schemeClr val="tx1"/>
              </a:solidFill>
              <a:latin typeface="+mn-ea"/>
              <a:cs typeface="+mn-ea"/>
            </a:endParaRPr>
          </a:p>
        </p:txBody>
      </p:sp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3"/>
          <p:cNvSpPr txBox="1"/>
          <p:nvPr/>
        </p:nvSpPr>
        <p:spPr>
          <a:xfrm>
            <a:off x="1554045" y="1491883"/>
            <a:ext cx="7055916" cy="811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理解平面直角坐标系的相关概念。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42" y="2785402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8"/>
          <p:cNvSpPr txBox="1"/>
          <p:nvPr/>
        </p:nvSpPr>
        <p:spPr>
          <a:xfrm>
            <a:off x="1631950" y="2715895"/>
            <a:ext cx="10019665" cy="1531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能在平面直角坐标系中，根据坐标找出点，由点描出坐标。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604645" y="4507230"/>
            <a:ext cx="997585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>
              <a:buNone/>
            </a:pPr>
            <a:r>
              <a:rPr lang="zh-CN" altLang="en-US" sz="3600" b="1" spc="150" dirty="0">
                <a:solidFill>
                  <a:schemeClr val="tx1"/>
                </a:solidFill>
                <a:latin typeface="+mn-ea"/>
                <a:sym typeface="微软雅黑" panose="020B0503020204020204" pitchFamily="34" charset="-122"/>
              </a:rPr>
              <a:t>平面直角坐标系四个象限和坐标轴上点的坐标特征。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77" y="4507522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</a:rPr>
              <a:t>谢谢观看！</a:t>
            </a:r>
          </a:p>
        </p:txBody>
      </p:sp>
      <p:sp>
        <p:nvSpPr>
          <p:cNvPr id="5" name="任意多边形 4"/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4"/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5" grpId="0" bldLvl="0" animBg="1"/>
      <p:bldP spid="5" grpId="1" bldLvl="0" animBg="1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温故知新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60375" y="977265"/>
            <a:ext cx="56692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latin typeface="+mn-ea"/>
              </a:rPr>
              <a:t>思考：什么叫做有序数对？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57530" y="1827530"/>
            <a:ext cx="1032891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       </a:t>
            </a:r>
            <a:r>
              <a:rPr lang="zh-CN" altLang="en-US" sz="3600" b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把有</a:t>
            </a:r>
            <a:r>
              <a:rPr lang="zh-CN" altLang="en-US" sz="3600" b="1">
                <a:solidFill>
                  <a:srgbClr val="00B0F0"/>
                </a:solidFill>
                <a:latin typeface="+mn-ea"/>
                <a:cs typeface="+mn-ea"/>
                <a:sym typeface="+mn-ea"/>
              </a:rPr>
              <a:t>顺序</a:t>
            </a:r>
            <a:r>
              <a:rPr lang="zh-CN" altLang="en-US" sz="3600" b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的两个数</a:t>
            </a:r>
            <a:r>
              <a:rPr lang="en-US" altLang="zh-CN" sz="3600" b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a</a:t>
            </a:r>
            <a:r>
              <a:rPr lang="zh-CN" altLang="en-US" sz="3600" b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与</a:t>
            </a:r>
            <a:r>
              <a:rPr lang="en-US" altLang="zh-CN" sz="3600" b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b</a:t>
            </a:r>
            <a:r>
              <a:rPr lang="zh-CN" altLang="en-US" sz="3600" b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组成的数对叫做有序数对。记做（</a:t>
            </a:r>
            <a:r>
              <a:rPr lang="en-US" altLang="zh-CN" sz="3600" b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a</a:t>
            </a:r>
            <a:r>
              <a:rPr lang="zh-CN" altLang="en-US" sz="3600" b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，</a:t>
            </a:r>
            <a:r>
              <a:rPr lang="en-US" altLang="zh-CN" sz="3600" b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b</a:t>
            </a:r>
            <a:r>
              <a:rPr lang="zh-CN" altLang="en-US" sz="3600" b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）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76250" y="3272790"/>
            <a:ext cx="6583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latin typeface="+mn-ea"/>
              </a:rPr>
              <a:t>思考：你呢个举出一些例子吗？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240155" y="4117975"/>
            <a:ext cx="877824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3600" b="1" dirty="0">
                <a:latin typeface="+mn-ea"/>
                <a:cs typeface="+mn-ea"/>
                <a:sym typeface="+mn-ea"/>
              </a:rPr>
              <a:t>(1,5)</a:t>
            </a:r>
            <a:r>
              <a:rPr lang="zh-CN" altLang="en-US" sz="3600" b="1" dirty="0">
                <a:latin typeface="+mn-ea"/>
                <a:cs typeface="+mn-ea"/>
                <a:sym typeface="+mn-ea"/>
              </a:rPr>
              <a:t>，</a:t>
            </a:r>
            <a:r>
              <a:rPr lang="en-US" altLang="zh-CN" sz="3600" b="1" dirty="0">
                <a:latin typeface="+mn-ea"/>
                <a:cs typeface="+mn-ea"/>
                <a:sym typeface="+mn-ea"/>
              </a:rPr>
              <a:t>(5,1)</a:t>
            </a:r>
            <a:r>
              <a:rPr lang="zh-CN" altLang="en-US" sz="3600" b="1" dirty="0">
                <a:latin typeface="+mn-ea"/>
                <a:cs typeface="+mn-ea"/>
                <a:sym typeface="+mn-ea"/>
              </a:rPr>
              <a:t>，</a:t>
            </a:r>
            <a:r>
              <a:rPr lang="en-US" altLang="zh-CN" sz="3600" b="1" dirty="0">
                <a:latin typeface="+mn-ea"/>
                <a:cs typeface="+mn-ea"/>
                <a:sym typeface="+mn-ea"/>
              </a:rPr>
              <a:t>(2,4)</a:t>
            </a:r>
            <a:r>
              <a:rPr lang="zh-CN" altLang="en-US" sz="3600" b="1" dirty="0">
                <a:latin typeface="+mn-ea"/>
                <a:cs typeface="+mn-ea"/>
                <a:sym typeface="+mn-ea"/>
              </a:rPr>
              <a:t>，</a:t>
            </a:r>
            <a:r>
              <a:rPr lang="en-US" altLang="zh-CN" sz="3600" b="1" dirty="0">
                <a:latin typeface="+mn-ea"/>
                <a:cs typeface="+mn-ea"/>
                <a:sym typeface="+mn-ea"/>
              </a:rPr>
              <a:t>(4,2)</a:t>
            </a:r>
            <a:r>
              <a:rPr lang="zh-CN" altLang="en-US" sz="3600" b="1" dirty="0">
                <a:latin typeface="+mn-ea"/>
                <a:cs typeface="+mn-ea"/>
                <a:sym typeface="+mn-ea"/>
              </a:rPr>
              <a:t>，</a:t>
            </a:r>
            <a:r>
              <a:rPr lang="en-US" altLang="zh-CN" sz="3600" b="1" dirty="0">
                <a:latin typeface="+mn-ea"/>
                <a:cs typeface="+mn-ea"/>
                <a:sym typeface="+mn-ea"/>
              </a:rPr>
              <a:t>(3,5)</a:t>
            </a:r>
            <a:r>
              <a:rPr lang="zh-CN" altLang="en-US" sz="3600" b="1" dirty="0">
                <a:latin typeface="+mn-ea"/>
                <a:cs typeface="+mn-ea"/>
                <a:sym typeface="+mn-ea"/>
              </a:rPr>
              <a:t>，</a:t>
            </a:r>
            <a:r>
              <a:rPr lang="en-US" altLang="zh-CN" sz="3600" b="1" dirty="0">
                <a:latin typeface="+mn-ea"/>
                <a:cs typeface="+mn-ea"/>
                <a:sym typeface="+mn-ea"/>
              </a:rPr>
              <a:t>(5,3)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温故知新</a:t>
            </a:r>
          </a:p>
        </p:txBody>
      </p:sp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图片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370" y="1212850"/>
            <a:ext cx="9901555" cy="120967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937895" y="2422525"/>
            <a:ext cx="88696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数轴的三要素：</a:t>
            </a:r>
            <a:r>
              <a:rPr lang="zh-CN" altLang="en-US" sz="3600" b="1" dirty="0">
                <a:solidFill>
                  <a:srgbClr val="7030A0"/>
                </a:solidFill>
                <a:latin typeface="+mn-ea"/>
                <a:cs typeface="+mn-ea"/>
                <a:sym typeface="+mn-ea"/>
              </a:rPr>
              <a:t>原点、正方向、单位长度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。</a:t>
            </a:r>
            <a:endParaRPr lang="zh-CN" altLang="en-US" sz="3600">
              <a:latin typeface="+mn-ea"/>
              <a:cs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48310" y="3669665"/>
            <a:ext cx="1076706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+mn-ea"/>
                <a:cs typeface="+mn-ea"/>
              </a:rPr>
              <a:t>思考：</a:t>
            </a:r>
            <a:r>
              <a:rPr lang="zh-CN" altLang="en-US" sz="3600" b="1">
                <a:solidFill>
                  <a:srgbClr val="0000FF"/>
                </a:solidFill>
                <a:latin typeface="+mn-ea"/>
                <a:cs typeface="+mn-ea"/>
              </a:rPr>
              <a:t>数轴上的点与实数是一一对应的</a:t>
            </a:r>
            <a:r>
              <a:rPr lang="zh-CN" altLang="en-US" sz="3600" b="1">
                <a:latin typeface="+mn-ea"/>
                <a:cs typeface="+mn-ea"/>
              </a:rPr>
              <a:t>。</a:t>
            </a:r>
          </a:p>
          <a:p>
            <a:r>
              <a:rPr lang="zh-CN" altLang="en-US" sz="3600" b="1">
                <a:latin typeface="+mn-ea"/>
                <a:cs typeface="+mn-ea"/>
              </a:rPr>
              <a:t>          类似于利用数轴确定直线上点的位置，能不能找到一种办法来</a:t>
            </a:r>
            <a:r>
              <a:rPr lang="zh-CN" altLang="en-US" sz="3600" b="1">
                <a:solidFill>
                  <a:srgbClr val="0000FF"/>
                </a:solidFill>
                <a:latin typeface="+mn-ea"/>
                <a:cs typeface="+mn-ea"/>
              </a:rPr>
              <a:t>确定平面内的点的位置</a:t>
            </a:r>
            <a:r>
              <a:rPr lang="zh-CN" altLang="en-US" sz="3600" b="1">
                <a:latin typeface="+mn-ea"/>
                <a:cs typeface="+mn-ea"/>
              </a:rPr>
              <a:t>呢？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013585" y="5563870"/>
            <a:ext cx="5539105" cy="10147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平面直角坐标</a:t>
            </a:r>
            <a:r>
              <a:rPr lang="zh-CN" altLang="en-US" sz="60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系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315" name="文本框 13314"/>
          <p:cNvSpPr txBox="1"/>
          <p:nvPr/>
        </p:nvSpPr>
        <p:spPr>
          <a:xfrm>
            <a:off x="255270" y="967740"/>
            <a:ext cx="644398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tx1"/>
                </a:solidFill>
                <a:latin typeface="+mn-ea"/>
              </a:rPr>
              <a:t>满足以下条件的两条数轴叫做</a:t>
            </a:r>
            <a:r>
              <a:rPr lang="zh-CN" altLang="en-US" sz="3200" b="1" dirty="0">
                <a:solidFill>
                  <a:srgbClr val="0000FF"/>
                </a:solidFill>
                <a:latin typeface="+mn-ea"/>
              </a:rPr>
              <a:t>平面直角坐标系</a:t>
            </a:r>
          </a:p>
        </p:txBody>
      </p:sp>
      <p:sp>
        <p:nvSpPr>
          <p:cNvPr id="13316" name="文本框 13315"/>
          <p:cNvSpPr txBox="1"/>
          <p:nvPr/>
        </p:nvSpPr>
        <p:spPr>
          <a:xfrm>
            <a:off x="277495" y="2264093"/>
            <a:ext cx="273685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+mn-ea"/>
                <a:cs typeface="+mn-ea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+mn-ea"/>
                <a:cs typeface="+mn-ea"/>
              </a:rPr>
              <a:t>1</a:t>
            </a:r>
            <a:r>
              <a:rPr lang="zh-CN" altLang="en-US" sz="2800" b="1" dirty="0">
                <a:solidFill>
                  <a:srgbClr val="000000"/>
                </a:solidFill>
                <a:latin typeface="+mn-ea"/>
                <a:cs typeface="+mn-ea"/>
              </a:rPr>
              <a:t>）原点重合</a:t>
            </a:r>
          </a:p>
        </p:txBody>
      </p:sp>
      <p:sp>
        <p:nvSpPr>
          <p:cNvPr id="13317" name="文本框 13316"/>
          <p:cNvSpPr txBox="1"/>
          <p:nvPr/>
        </p:nvSpPr>
        <p:spPr>
          <a:xfrm>
            <a:off x="277495" y="2984500"/>
            <a:ext cx="2808288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+mn-ea"/>
                <a:cs typeface="+mn-ea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+mn-ea"/>
                <a:cs typeface="+mn-ea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latin typeface="+mn-ea"/>
                <a:cs typeface="+mn-ea"/>
              </a:rPr>
              <a:t>）互相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cs typeface="+mn-ea"/>
              </a:rPr>
              <a:t>垂直</a:t>
            </a:r>
          </a:p>
        </p:txBody>
      </p:sp>
      <p:sp>
        <p:nvSpPr>
          <p:cNvPr id="13319" name="AutoShape 23"/>
          <p:cNvSpPr/>
          <p:nvPr/>
        </p:nvSpPr>
        <p:spPr>
          <a:xfrm>
            <a:off x="9592628" y="2478088"/>
            <a:ext cx="2519362" cy="863600"/>
          </a:xfrm>
          <a:prstGeom prst="cloudCallout">
            <a:avLst>
              <a:gd name="adj1" fmla="val -35949"/>
              <a:gd name="adj2" fmla="val 69852"/>
            </a:avLst>
          </a:prstGeom>
          <a:solidFill>
            <a:srgbClr val="00FFFF"/>
          </a:solidFill>
          <a:ln w="12700" cap="sq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lIns="0" tIns="0" rIns="0" bIns="0" anchor="ctr" anchorCtr="1"/>
          <a:lstStyle/>
          <a:p>
            <a:pPr algn="ctr"/>
            <a:r>
              <a:rPr lang="en-US" altLang="zh-CN" sz="2400" b="1" i="1" dirty="0">
                <a:solidFill>
                  <a:srgbClr val="FF00FF"/>
                </a:solidFill>
                <a:latin typeface="Times New Roman" panose="02020603050405020304" charset="0"/>
                <a:ea typeface="宋体" panose="02010600030101010101" pitchFamily="2" charset="-122"/>
              </a:rPr>
              <a:t>x</a:t>
            </a:r>
            <a:r>
              <a:rPr lang="zh-CN" altLang="en-US" sz="2400" b="1" dirty="0">
                <a:solidFill>
                  <a:srgbClr val="FF00FF"/>
                </a:solidFill>
                <a:latin typeface="Goudy Old Style" pitchFamily="18" charset="0"/>
                <a:ea typeface="宋体" panose="02010600030101010101" pitchFamily="2" charset="-122"/>
              </a:rPr>
              <a:t>轴</a:t>
            </a:r>
            <a:r>
              <a:rPr lang="zh-CN" altLang="en-US" sz="2400" b="1" dirty="0">
                <a:solidFill>
                  <a:srgbClr val="0000FF"/>
                </a:solidFill>
                <a:latin typeface="Goudy Old Style" pitchFamily="18" charset="0"/>
                <a:ea typeface="宋体" panose="02010600030101010101" pitchFamily="2" charset="-122"/>
              </a:rPr>
              <a:t>（横轴）</a:t>
            </a:r>
          </a:p>
        </p:txBody>
      </p:sp>
      <p:sp>
        <p:nvSpPr>
          <p:cNvPr id="30728" name="Text Box 17"/>
          <p:cNvSpPr txBox="1"/>
          <p:nvPr/>
        </p:nvSpPr>
        <p:spPr>
          <a:xfrm>
            <a:off x="8068628" y="3363913"/>
            <a:ext cx="441325" cy="519112"/>
          </a:xfrm>
          <a:prstGeom prst="rect">
            <a:avLst/>
          </a:prstGeom>
          <a:noFill/>
          <a:ln w="12700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b="1" i="1" dirty="0">
                <a:latin typeface="Times New Roman" panose="02020603050405020304" charset="0"/>
                <a:ea typeface="宋体" panose="02010600030101010101" pitchFamily="2" charset="-122"/>
              </a:rPr>
              <a:t>O</a:t>
            </a:r>
          </a:p>
        </p:txBody>
      </p:sp>
      <p:grpSp>
        <p:nvGrpSpPr>
          <p:cNvPr id="3" name="Group 137"/>
          <p:cNvGrpSpPr/>
          <p:nvPr/>
        </p:nvGrpSpPr>
        <p:grpSpPr>
          <a:xfrm>
            <a:off x="6484303" y="3367088"/>
            <a:ext cx="4608512" cy="577850"/>
            <a:chOff x="576" y="2160"/>
            <a:chExt cx="4320" cy="911"/>
          </a:xfrm>
        </p:grpSpPr>
        <p:sp>
          <p:nvSpPr>
            <p:cNvPr id="30730" name="Line 138"/>
            <p:cNvSpPr/>
            <p:nvPr/>
          </p:nvSpPr>
          <p:spPr>
            <a:xfrm>
              <a:off x="576" y="2304"/>
              <a:ext cx="4320" cy="0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</p:spPr>
        </p:sp>
        <p:grpSp>
          <p:nvGrpSpPr>
            <p:cNvPr id="30731" name="Group 139"/>
            <p:cNvGrpSpPr/>
            <p:nvPr/>
          </p:nvGrpSpPr>
          <p:grpSpPr>
            <a:xfrm>
              <a:off x="2448" y="2160"/>
              <a:ext cx="384" cy="144"/>
              <a:chOff x="2160" y="3888"/>
              <a:chExt cx="192" cy="96"/>
            </a:xfrm>
          </p:grpSpPr>
          <p:sp>
            <p:nvSpPr>
              <p:cNvPr id="30732" name="Line 140"/>
              <p:cNvSpPr/>
              <p:nvPr/>
            </p:nvSpPr>
            <p:spPr>
              <a:xfrm>
                <a:off x="2160" y="3888"/>
                <a:ext cx="0" cy="96"/>
              </a:xfrm>
              <a:prstGeom prst="line">
                <a:avLst/>
              </a:prstGeom>
              <a:ln w="381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0733" name="Line 141"/>
              <p:cNvSpPr/>
              <p:nvPr/>
            </p:nvSpPr>
            <p:spPr>
              <a:xfrm>
                <a:off x="2352" y="3888"/>
                <a:ext cx="0" cy="96"/>
              </a:xfrm>
              <a:prstGeom prst="line">
                <a:avLst/>
              </a:prstGeom>
              <a:ln w="381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30734" name="Group 142"/>
            <p:cNvGrpSpPr/>
            <p:nvPr/>
          </p:nvGrpSpPr>
          <p:grpSpPr>
            <a:xfrm>
              <a:off x="3216" y="2160"/>
              <a:ext cx="384" cy="144"/>
              <a:chOff x="2160" y="3888"/>
              <a:chExt cx="192" cy="96"/>
            </a:xfrm>
          </p:grpSpPr>
          <p:sp>
            <p:nvSpPr>
              <p:cNvPr id="30735" name="Line 143"/>
              <p:cNvSpPr/>
              <p:nvPr/>
            </p:nvSpPr>
            <p:spPr>
              <a:xfrm>
                <a:off x="2160" y="3888"/>
                <a:ext cx="0" cy="96"/>
              </a:xfrm>
              <a:prstGeom prst="line">
                <a:avLst/>
              </a:prstGeom>
              <a:ln w="381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0736" name="Line 144"/>
              <p:cNvSpPr/>
              <p:nvPr/>
            </p:nvSpPr>
            <p:spPr>
              <a:xfrm>
                <a:off x="2352" y="3888"/>
                <a:ext cx="0" cy="96"/>
              </a:xfrm>
              <a:prstGeom prst="line">
                <a:avLst/>
              </a:prstGeom>
              <a:ln w="381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30737" name="Group 145"/>
            <p:cNvGrpSpPr/>
            <p:nvPr/>
          </p:nvGrpSpPr>
          <p:grpSpPr>
            <a:xfrm>
              <a:off x="3984" y="2160"/>
              <a:ext cx="384" cy="144"/>
              <a:chOff x="2160" y="3888"/>
              <a:chExt cx="192" cy="96"/>
            </a:xfrm>
          </p:grpSpPr>
          <p:sp>
            <p:nvSpPr>
              <p:cNvPr id="30738" name="Line 146"/>
              <p:cNvSpPr/>
              <p:nvPr/>
            </p:nvSpPr>
            <p:spPr>
              <a:xfrm>
                <a:off x="2160" y="3888"/>
                <a:ext cx="0" cy="96"/>
              </a:xfrm>
              <a:prstGeom prst="line">
                <a:avLst/>
              </a:prstGeom>
              <a:ln w="381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0739" name="Line 147"/>
              <p:cNvSpPr/>
              <p:nvPr/>
            </p:nvSpPr>
            <p:spPr>
              <a:xfrm>
                <a:off x="2352" y="3888"/>
                <a:ext cx="0" cy="96"/>
              </a:xfrm>
              <a:prstGeom prst="line">
                <a:avLst/>
              </a:prstGeom>
              <a:ln w="381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30740" name="Text Box 148"/>
            <p:cNvSpPr txBox="1"/>
            <p:nvPr/>
          </p:nvSpPr>
          <p:spPr>
            <a:xfrm>
              <a:off x="2737" y="2348"/>
              <a:ext cx="315" cy="7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1</a:t>
              </a:r>
            </a:p>
          </p:txBody>
        </p:sp>
        <p:sp>
          <p:nvSpPr>
            <p:cNvPr id="30741" name="Text Box 149"/>
            <p:cNvSpPr txBox="1"/>
            <p:nvPr/>
          </p:nvSpPr>
          <p:spPr>
            <a:xfrm>
              <a:off x="3121" y="2348"/>
              <a:ext cx="315" cy="7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2</a:t>
              </a:r>
            </a:p>
          </p:txBody>
        </p:sp>
        <p:sp>
          <p:nvSpPr>
            <p:cNvPr id="30742" name="Text Box 150"/>
            <p:cNvSpPr txBox="1"/>
            <p:nvPr/>
          </p:nvSpPr>
          <p:spPr>
            <a:xfrm>
              <a:off x="3505" y="2348"/>
              <a:ext cx="315" cy="7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3</a:t>
              </a:r>
            </a:p>
          </p:txBody>
        </p:sp>
        <p:sp>
          <p:nvSpPr>
            <p:cNvPr id="30743" name="Text Box 151"/>
            <p:cNvSpPr txBox="1"/>
            <p:nvPr/>
          </p:nvSpPr>
          <p:spPr>
            <a:xfrm>
              <a:off x="3887" y="2348"/>
              <a:ext cx="316" cy="7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4</a:t>
              </a:r>
            </a:p>
          </p:txBody>
        </p:sp>
        <p:sp>
          <p:nvSpPr>
            <p:cNvPr id="30744" name="Text Box 152"/>
            <p:cNvSpPr txBox="1"/>
            <p:nvPr/>
          </p:nvSpPr>
          <p:spPr>
            <a:xfrm>
              <a:off x="4271" y="2348"/>
              <a:ext cx="315" cy="7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5</a:t>
              </a:r>
            </a:p>
          </p:txBody>
        </p:sp>
        <p:grpSp>
          <p:nvGrpSpPr>
            <p:cNvPr id="30745" name="Group 153"/>
            <p:cNvGrpSpPr/>
            <p:nvPr/>
          </p:nvGrpSpPr>
          <p:grpSpPr>
            <a:xfrm>
              <a:off x="864" y="2160"/>
              <a:ext cx="384" cy="144"/>
              <a:chOff x="2160" y="3888"/>
              <a:chExt cx="192" cy="96"/>
            </a:xfrm>
          </p:grpSpPr>
          <p:sp>
            <p:nvSpPr>
              <p:cNvPr id="30746" name="Line 154"/>
              <p:cNvSpPr/>
              <p:nvPr/>
            </p:nvSpPr>
            <p:spPr>
              <a:xfrm>
                <a:off x="2160" y="3888"/>
                <a:ext cx="0" cy="96"/>
              </a:xfrm>
              <a:prstGeom prst="line">
                <a:avLst/>
              </a:prstGeom>
              <a:ln w="381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0747" name="Line 155"/>
              <p:cNvSpPr/>
              <p:nvPr/>
            </p:nvSpPr>
            <p:spPr>
              <a:xfrm>
                <a:off x="2352" y="3888"/>
                <a:ext cx="0" cy="96"/>
              </a:xfrm>
              <a:prstGeom prst="line">
                <a:avLst/>
              </a:prstGeom>
              <a:ln w="381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30748" name="Group 156"/>
            <p:cNvGrpSpPr/>
            <p:nvPr/>
          </p:nvGrpSpPr>
          <p:grpSpPr>
            <a:xfrm>
              <a:off x="1632" y="2160"/>
              <a:ext cx="384" cy="144"/>
              <a:chOff x="2160" y="3888"/>
              <a:chExt cx="192" cy="96"/>
            </a:xfrm>
          </p:grpSpPr>
          <p:sp>
            <p:nvSpPr>
              <p:cNvPr id="30749" name="Line 157"/>
              <p:cNvSpPr/>
              <p:nvPr/>
            </p:nvSpPr>
            <p:spPr>
              <a:xfrm>
                <a:off x="2160" y="3888"/>
                <a:ext cx="0" cy="96"/>
              </a:xfrm>
              <a:prstGeom prst="line">
                <a:avLst/>
              </a:prstGeom>
              <a:ln w="381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0750" name="Line 158"/>
              <p:cNvSpPr/>
              <p:nvPr/>
            </p:nvSpPr>
            <p:spPr>
              <a:xfrm>
                <a:off x="2352" y="3888"/>
                <a:ext cx="0" cy="96"/>
              </a:xfrm>
              <a:prstGeom prst="line">
                <a:avLst/>
              </a:prstGeom>
              <a:ln w="381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30751" name="Text Box 159"/>
            <p:cNvSpPr txBox="1"/>
            <p:nvPr/>
          </p:nvSpPr>
          <p:spPr>
            <a:xfrm>
              <a:off x="673" y="2348"/>
              <a:ext cx="410" cy="7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-4</a:t>
              </a:r>
            </a:p>
          </p:txBody>
        </p:sp>
        <p:sp>
          <p:nvSpPr>
            <p:cNvPr id="30752" name="Text Box 160"/>
            <p:cNvSpPr txBox="1"/>
            <p:nvPr/>
          </p:nvSpPr>
          <p:spPr>
            <a:xfrm>
              <a:off x="1055" y="2348"/>
              <a:ext cx="411" cy="7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-3</a:t>
              </a:r>
            </a:p>
          </p:txBody>
        </p:sp>
        <p:sp>
          <p:nvSpPr>
            <p:cNvPr id="30753" name="Text Box 161"/>
            <p:cNvSpPr txBox="1"/>
            <p:nvPr/>
          </p:nvSpPr>
          <p:spPr>
            <a:xfrm>
              <a:off x="1441" y="2348"/>
              <a:ext cx="410" cy="7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-2</a:t>
              </a:r>
            </a:p>
          </p:txBody>
        </p:sp>
        <p:sp>
          <p:nvSpPr>
            <p:cNvPr id="30754" name="Text Box 162"/>
            <p:cNvSpPr txBox="1"/>
            <p:nvPr/>
          </p:nvSpPr>
          <p:spPr>
            <a:xfrm>
              <a:off x="1825" y="2350"/>
              <a:ext cx="410" cy="72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-1</a:t>
              </a:r>
            </a:p>
          </p:txBody>
        </p:sp>
      </p:grpSp>
      <p:grpSp>
        <p:nvGrpSpPr>
          <p:cNvPr id="8" name="组合 13388"/>
          <p:cNvGrpSpPr/>
          <p:nvPr/>
        </p:nvGrpSpPr>
        <p:grpSpPr>
          <a:xfrm>
            <a:off x="8035290" y="1171575"/>
            <a:ext cx="527050" cy="4186238"/>
            <a:chOff x="3124" y="430"/>
            <a:chExt cx="332" cy="2637"/>
          </a:xfrm>
        </p:grpSpPr>
        <p:sp>
          <p:nvSpPr>
            <p:cNvPr id="30756" name="Line 163"/>
            <p:cNvSpPr/>
            <p:nvPr/>
          </p:nvSpPr>
          <p:spPr>
            <a:xfrm flipV="1">
              <a:off x="3407" y="430"/>
              <a:ext cx="0" cy="2637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</p:spPr>
        </p:sp>
        <p:sp>
          <p:nvSpPr>
            <p:cNvPr id="30757" name="Text Box 164"/>
            <p:cNvSpPr txBox="1"/>
            <p:nvPr/>
          </p:nvSpPr>
          <p:spPr>
            <a:xfrm>
              <a:off x="3203" y="983"/>
              <a:ext cx="21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3</a:t>
              </a:r>
            </a:p>
          </p:txBody>
        </p:sp>
        <p:sp>
          <p:nvSpPr>
            <p:cNvPr id="30758" name="Text Box 165"/>
            <p:cNvSpPr txBox="1"/>
            <p:nvPr/>
          </p:nvSpPr>
          <p:spPr>
            <a:xfrm>
              <a:off x="3203" y="1517"/>
              <a:ext cx="21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1</a:t>
              </a:r>
            </a:p>
          </p:txBody>
        </p:sp>
        <p:sp>
          <p:nvSpPr>
            <p:cNvPr id="30759" name="Text Box 166"/>
            <p:cNvSpPr txBox="1"/>
            <p:nvPr/>
          </p:nvSpPr>
          <p:spPr>
            <a:xfrm>
              <a:off x="3203" y="757"/>
              <a:ext cx="21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4</a:t>
              </a:r>
            </a:p>
          </p:txBody>
        </p:sp>
        <p:sp>
          <p:nvSpPr>
            <p:cNvPr id="30760" name="Text Box 167"/>
            <p:cNvSpPr txBox="1"/>
            <p:nvPr/>
          </p:nvSpPr>
          <p:spPr>
            <a:xfrm>
              <a:off x="3203" y="1256"/>
              <a:ext cx="21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2</a:t>
              </a:r>
            </a:p>
          </p:txBody>
        </p:sp>
        <p:sp>
          <p:nvSpPr>
            <p:cNvPr id="30761" name="Text Box 168"/>
            <p:cNvSpPr txBox="1"/>
            <p:nvPr/>
          </p:nvSpPr>
          <p:spPr>
            <a:xfrm>
              <a:off x="3224" y="492"/>
              <a:ext cx="21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5</a:t>
              </a:r>
            </a:p>
          </p:txBody>
        </p:sp>
        <p:sp>
          <p:nvSpPr>
            <p:cNvPr id="30762" name="Text Box 169"/>
            <p:cNvSpPr txBox="1"/>
            <p:nvPr/>
          </p:nvSpPr>
          <p:spPr>
            <a:xfrm>
              <a:off x="3149" y="2239"/>
              <a:ext cx="27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-2</a:t>
              </a:r>
            </a:p>
          </p:txBody>
        </p:sp>
        <p:sp>
          <p:nvSpPr>
            <p:cNvPr id="30763" name="Text Box 170"/>
            <p:cNvSpPr txBox="1"/>
            <p:nvPr/>
          </p:nvSpPr>
          <p:spPr>
            <a:xfrm>
              <a:off x="3124" y="2779"/>
              <a:ext cx="27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-4</a:t>
              </a:r>
            </a:p>
          </p:txBody>
        </p:sp>
        <p:sp>
          <p:nvSpPr>
            <p:cNvPr id="30764" name="Text Box 171"/>
            <p:cNvSpPr txBox="1"/>
            <p:nvPr/>
          </p:nvSpPr>
          <p:spPr>
            <a:xfrm>
              <a:off x="3160" y="2002"/>
              <a:ext cx="27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-1</a:t>
              </a:r>
            </a:p>
          </p:txBody>
        </p:sp>
        <p:sp>
          <p:nvSpPr>
            <p:cNvPr id="30765" name="Text Box 172"/>
            <p:cNvSpPr txBox="1"/>
            <p:nvPr/>
          </p:nvSpPr>
          <p:spPr>
            <a:xfrm>
              <a:off x="3142" y="2516"/>
              <a:ext cx="27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-3</a:t>
              </a:r>
            </a:p>
          </p:txBody>
        </p:sp>
        <p:grpSp>
          <p:nvGrpSpPr>
            <p:cNvPr id="30766" name="Group 173"/>
            <p:cNvGrpSpPr/>
            <p:nvPr/>
          </p:nvGrpSpPr>
          <p:grpSpPr>
            <a:xfrm>
              <a:off x="3419" y="627"/>
              <a:ext cx="37" cy="2248"/>
              <a:chOff x="2160" y="50"/>
              <a:chExt cx="176" cy="2513"/>
            </a:xfrm>
          </p:grpSpPr>
          <p:grpSp>
            <p:nvGrpSpPr>
              <p:cNvPr id="30767" name="Group 174"/>
              <p:cNvGrpSpPr/>
              <p:nvPr/>
            </p:nvGrpSpPr>
            <p:grpSpPr>
              <a:xfrm rot="-5362763">
                <a:off x="2115" y="95"/>
                <a:ext cx="266" cy="176"/>
                <a:chOff x="2160" y="3888"/>
                <a:chExt cx="192" cy="96"/>
              </a:xfrm>
            </p:grpSpPr>
            <p:sp>
              <p:nvSpPr>
                <p:cNvPr id="30768" name="Line 175"/>
                <p:cNvSpPr/>
                <p:nvPr/>
              </p:nvSpPr>
              <p:spPr>
                <a:xfrm>
                  <a:off x="2160" y="3888"/>
                  <a:ext cx="0" cy="96"/>
                </a:xfrm>
                <a:prstGeom prst="line">
                  <a:avLst/>
                </a:prstGeom>
                <a:ln w="38100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0769" name="Line 176"/>
                <p:cNvSpPr/>
                <p:nvPr/>
              </p:nvSpPr>
              <p:spPr>
                <a:xfrm>
                  <a:off x="2352" y="3888"/>
                  <a:ext cx="0" cy="96"/>
                </a:xfrm>
                <a:prstGeom prst="line">
                  <a:avLst/>
                </a:prstGeom>
                <a:ln w="38100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  <p:grpSp>
            <p:nvGrpSpPr>
              <p:cNvPr id="30770" name="Group 177"/>
              <p:cNvGrpSpPr/>
              <p:nvPr/>
            </p:nvGrpSpPr>
            <p:grpSpPr>
              <a:xfrm rot="-5362763">
                <a:off x="2115" y="667"/>
                <a:ext cx="266" cy="176"/>
                <a:chOff x="2160" y="3888"/>
                <a:chExt cx="192" cy="96"/>
              </a:xfrm>
            </p:grpSpPr>
            <p:sp>
              <p:nvSpPr>
                <p:cNvPr id="30771" name="Line 178"/>
                <p:cNvSpPr/>
                <p:nvPr/>
              </p:nvSpPr>
              <p:spPr>
                <a:xfrm>
                  <a:off x="2160" y="3888"/>
                  <a:ext cx="0" cy="96"/>
                </a:xfrm>
                <a:prstGeom prst="line">
                  <a:avLst/>
                </a:prstGeom>
                <a:ln w="38100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0772" name="Line 179"/>
                <p:cNvSpPr/>
                <p:nvPr/>
              </p:nvSpPr>
              <p:spPr>
                <a:xfrm>
                  <a:off x="2352" y="3888"/>
                  <a:ext cx="0" cy="96"/>
                </a:xfrm>
                <a:prstGeom prst="line">
                  <a:avLst/>
                </a:prstGeom>
                <a:ln w="38100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  <p:grpSp>
            <p:nvGrpSpPr>
              <p:cNvPr id="30773" name="Group 180"/>
              <p:cNvGrpSpPr/>
              <p:nvPr/>
            </p:nvGrpSpPr>
            <p:grpSpPr>
              <a:xfrm rot="-5362763">
                <a:off x="2112" y="1215"/>
                <a:ext cx="265" cy="176"/>
                <a:chOff x="2160" y="3888"/>
                <a:chExt cx="192" cy="96"/>
              </a:xfrm>
            </p:grpSpPr>
            <p:sp>
              <p:nvSpPr>
                <p:cNvPr id="30774" name="Line 181"/>
                <p:cNvSpPr/>
                <p:nvPr/>
              </p:nvSpPr>
              <p:spPr>
                <a:xfrm>
                  <a:off x="2160" y="3888"/>
                  <a:ext cx="0" cy="96"/>
                </a:xfrm>
                <a:prstGeom prst="line">
                  <a:avLst/>
                </a:prstGeom>
                <a:ln w="38100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0775" name="Line 182"/>
                <p:cNvSpPr/>
                <p:nvPr/>
              </p:nvSpPr>
              <p:spPr>
                <a:xfrm>
                  <a:off x="2352" y="3888"/>
                  <a:ext cx="0" cy="96"/>
                </a:xfrm>
                <a:prstGeom prst="line">
                  <a:avLst/>
                </a:prstGeom>
                <a:ln w="38100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  <p:grpSp>
            <p:nvGrpSpPr>
              <p:cNvPr id="30776" name="Group 183"/>
              <p:cNvGrpSpPr/>
              <p:nvPr/>
            </p:nvGrpSpPr>
            <p:grpSpPr>
              <a:xfrm rot="-5362763">
                <a:off x="2115" y="1770"/>
                <a:ext cx="266" cy="176"/>
                <a:chOff x="2160" y="3888"/>
                <a:chExt cx="192" cy="96"/>
              </a:xfrm>
            </p:grpSpPr>
            <p:sp>
              <p:nvSpPr>
                <p:cNvPr id="30777" name="Line 184"/>
                <p:cNvSpPr/>
                <p:nvPr/>
              </p:nvSpPr>
              <p:spPr>
                <a:xfrm>
                  <a:off x="2160" y="3888"/>
                  <a:ext cx="0" cy="96"/>
                </a:xfrm>
                <a:prstGeom prst="line">
                  <a:avLst/>
                </a:prstGeom>
                <a:ln w="38100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0778" name="Line 185"/>
                <p:cNvSpPr/>
                <p:nvPr/>
              </p:nvSpPr>
              <p:spPr>
                <a:xfrm>
                  <a:off x="2352" y="3888"/>
                  <a:ext cx="0" cy="96"/>
                </a:xfrm>
                <a:prstGeom prst="line">
                  <a:avLst/>
                </a:prstGeom>
                <a:ln w="38100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  <p:grpSp>
            <p:nvGrpSpPr>
              <p:cNvPr id="30779" name="Group 186"/>
              <p:cNvGrpSpPr/>
              <p:nvPr/>
            </p:nvGrpSpPr>
            <p:grpSpPr>
              <a:xfrm rot="-5362763">
                <a:off x="2115" y="2342"/>
                <a:ext cx="266" cy="176"/>
                <a:chOff x="2160" y="3888"/>
                <a:chExt cx="192" cy="96"/>
              </a:xfrm>
            </p:grpSpPr>
            <p:sp>
              <p:nvSpPr>
                <p:cNvPr id="30780" name="Line 187"/>
                <p:cNvSpPr/>
                <p:nvPr/>
              </p:nvSpPr>
              <p:spPr>
                <a:xfrm>
                  <a:off x="2160" y="3888"/>
                  <a:ext cx="0" cy="96"/>
                </a:xfrm>
                <a:prstGeom prst="line">
                  <a:avLst/>
                </a:prstGeom>
                <a:ln w="38100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0781" name="Line 188"/>
                <p:cNvSpPr/>
                <p:nvPr/>
              </p:nvSpPr>
              <p:spPr>
                <a:xfrm>
                  <a:off x="2352" y="3888"/>
                  <a:ext cx="0" cy="96"/>
                </a:xfrm>
                <a:prstGeom prst="line">
                  <a:avLst/>
                </a:prstGeom>
                <a:ln w="38100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</p:grpSp>
      </p:grpSp>
      <p:sp>
        <p:nvSpPr>
          <p:cNvPr id="13381" name="AutoShape 23"/>
          <p:cNvSpPr/>
          <p:nvPr/>
        </p:nvSpPr>
        <p:spPr>
          <a:xfrm>
            <a:off x="8727440" y="749300"/>
            <a:ext cx="2665413" cy="865188"/>
          </a:xfrm>
          <a:prstGeom prst="cloudCallout">
            <a:avLst>
              <a:gd name="adj1" fmla="val -58278"/>
              <a:gd name="adj2" fmla="val 86329"/>
            </a:avLst>
          </a:prstGeom>
          <a:solidFill>
            <a:srgbClr val="00FFFF"/>
          </a:solidFill>
          <a:ln w="12700" cap="sq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lIns="0" tIns="0" rIns="0" bIns="0" anchor="ctr" anchorCtr="1"/>
          <a:lstStyle/>
          <a:p>
            <a:pPr algn="ctr"/>
            <a:r>
              <a:rPr lang="en-US" altLang="zh-CN" sz="2400" b="1" i="1" dirty="0">
                <a:solidFill>
                  <a:srgbClr val="FF00FF"/>
                </a:solidFill>
                <a:latin typeface="隶书" pitchFamily="49" charset="-122"/>
                <a:ea typeface="隶书" pitchFamily="49" charset="-122"/>
              </a:rPr>
              <a:t>y</a:t>
            </a:r>
            <a:r>
              <a:rPr lang="zh-CN" altLang="en-US" sz="2400" b="1" dirty="0">
                <a:solidFill>
                  <a:srgbClr val="FF00FF"/>
                </a:solidFill>
                <a:latin typeface="隶书" pitchFamily="49" charset="-122"/>
                <a:ea typeface="隶书" pitchFamily="49" charset="-122"/>
              </a:rPr>
              <a:t>轴</a:t>
            </a:r>
            <a:r>
              <a:rPr lang="zh-CN" altLang="en-US" sz="24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（纵轴）</a:t>
            </a:r>
          </a:p>
        </p:txBody>
      </p:sp>
      <p:sp>
        <p:nvSpPr>
          <p:cNvPr id="13383" name="文本框 13382"/>
          <p:cNvSpPr txBox="1"/>
          <p:nvPr/>
        </p:nvSpPr>
        <p:spPr>
          <a:xfrm>
            <a:off x="6711315" y="4019550"/>
            <a:ext cx="1770063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charset="0"/>
                <a:ea typeface="宋体" panose="02010600030101010101" pitchFamily="2" charset="-122"/>
              </a:rPr>
              <a:t>坐标原点</a:t>
            </a:r>
          </a:p>
        </p:txBody>
      </p:sp>
      <p:sp>
        <p:nvSpPr>
          <p:cNvPr id="13386" name="文本框 13385"/>
          <p:cNvSpPr txBox="1"/>
          <p:nvPr/>
        </p:nvSpPr>
        <p:spPr>
          <a:xfrm>
            <a:off x="168275" y="3705860"/>
            <a:ext cx="4505960" cy="9531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 b="1" dirty="0">
                <a:latin typeface="+mn-ea"/>
                <a:cs typeface="+mn-ea"/>
              </a:rPr>
              <a:t> </a:t>
            </a:r>
            <a:r>
              <a:rPr lang="zh-CN" altLang="en-US" sz="2800" b="1" dirty="0">
                <a:latin typeface="+mn-ea"/>
                <a:cs typeface="+mn-ea"/>
              </a:rPr>
              <a:t>（</a:t>
            </a:r>
            <a:r>
              <a:rPr lang="en-US" altLang="zh-CN" sz="2800" b="1" dirty="0">
                <a:latin typeface="+mn-ea"/>
                <a:cs typeface="+mn-ea"/>
              </a:rPr>
              <a:t>3</a:t>
            </a:r>
            <a:r>
              <a:rPr lang="zh-CN" altLang="en-US" sz="2800" b="1" dirty="0">
                <a:latin typeface="+mn-ea"/>
                <a:cs typeface="+mn-ea"/>
              </a:rPr>
              <a:t>）通常取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向右</a:t>
            </a:r>
            <a:endParaRPr lang="zh-CN" altLang="en-US" sz="2800" b="1" dirty="0">
              <a:latin typeface="+mn-ea"/>
              <a:cs typeface="+mn-ea"/>
            </a:endParaRPr>
          </a:p>
          <a:p>
            <a:r>
              <a:rPr lang="zh-CN" altLang="en-US" sz="2800" b="1" dirty="0">
                <a:latin typeface="+mn-ea"/>
                <a:cs typeface="+mn-ea"/>
              </a:rPr>
              <a:t>          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</a:rPr>
              <a:t>向上</a:t>
            </a:r>
            <a:r>
              <a:rPr lang="zh-CN" altLang="en-US" sz="2800" b="1" dirty="0">
                <a:latin typeface="+mn-ea"/>
                <a:cs typeface="+mn-ea"/>
              </a:rPr>
              <a:t>为正方向</a:t>
            </a:r>
          </a:p>
        </p:txBody>
      </p:sp>
      <p:sp>
        <p:nvSpPr>
          <p:cNvPr id="13387" name="文本框 13386"/>
          <p:cNvSpPr txBox="1"/>
          <p:nvPr/>
        </p:nvSpPr>
        <p:spPr>
          <a:xfrm>
            <a:off x="277495" y="4713605"/>
            <a:ext cx="5243513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+mn-ea"/>
                <a:cs typeface="+mn-ea"/>
              </a:rPr>
              <a:t>（</a:t>
            </a:r>
            <a:r>
              <a:rPr lang="en-US" altLang="zh-CN" sz="2800" b="1" dirty="0">
                <a:latin typeface="+mn-ea"/>
                <a:cs typeface="+mn-ea"/>
              </a:rPr>
              <a:t>4</a:t>
            </a:r>
            <a:r>
              <a:rPr lang="zh-CN" altLang="en-US" sz="2800" b="1" dirty="0">
                <a:latin typeface="+mn-ea"/>
                <a:cs typeface="+mn-ea"/>
              </a:rPr>
              <a:t>）单位长度一般取相同</a:t>
            </a:r>
          </a:p>
        </p:txBody>
      </p:sp>
      <p:sp>
        <p:nvSpPr>
          <p:cNvPr id="13388" name="椭圆 13387"/>
          <p:cNvSpPr/>
          <p:nvPr/>
        </p:nvSpPr>
        <p:spPr>
          <a:xfrm flipH="1">
            <a:off x="8440103" y="3413125"/>
            <a:ext cx="144462" cy="144463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90" name="直接连接符 13389"/>
          <p:cNvSpPr/>
          <p:nvPr/>
        </p:nvSpPr>
        <p:spPr>
          <a:xfrm flipH="1">
            <a:off x="8008303" y="3486150"/>
            <a:ext cx="503237" cy="576263"/>
          </a:xfrm>
          <a:prstGeom prst="line">
            <a:avLst/>
          </a:prstGeom>
          <a:ln w="38100" cap="flat" cmpd="sng">
            <a:solidFill>
              <a:srgbClr val="00FF00"/>
            </a:solidFill>
            <a:prstDash val="solid"/>
            <a:round/>
            <a:headEnd type="none" w="med" len="med"/>
            <a:tailEnd type="triangle" w="med" len="med"/>
          </a:ln>
        </p:spPr>
      </p:sp>
      <p:grpSp>
        <p:nvGrpSpPr>
          <p:cNvPr id="15" name="组合 13392"/>
          <p:cNvGrpSpPr/>
          <p:nvPr/>
        </p:nvGrpSpPr>
        <p:grpSpPr>
          <a:xfrm>
            <a:off x="8511540" y="3341688"/>
            <a:ext cx="144463" cy="144462"/>
            <a:chOff x="4241" y="3203"/>
            <a:chExt cx="91" cy="91"/>
          </a:xfrm>
        </p:grpSpPr>
        <p:sp>
          <p:nvSpPr>
            <p:cNvPr id="30793" name="直接连接符 13390"/>
            <p:cNvSpPr/>
            <p:nvPr/>
          </p:nvSpPr>
          <p:spPr>
            <a:xfrm>
              <a:off x="4241" y="3203"/>
              <a:ext cx="91" cy="0"/>
            </a:xfrm>
            <a:prstGeom prst="line">
              <a:avLst/>
            </a:prstGeom>
            <a:ln w="38100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0794" name="直接连接符 13391"/>
            <p:cNvSpPr/>
            <p:nvPr/>
          </p:nvSpPr>
          <p:spPr>
            <a:xfrm>
              <a:off x="4332" y="3203"/>
              <a:ext cx="0" cy="91"/>
            </a:xfrm>
            <a:prstGeom prst="line">
              <a:avLst/>
            </a:prstGeom>
            <a:ln w="38100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7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50850" y="5483860"/>
            <a:ext cx="1115949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/>
              <a:t>平面内两条</a:t>
            </a:r>
            <a:r>
              <a:rPr lang="zh-CN" altLang="en-US" sz="3600" b="1">
                <a:solidFill>
                  <a:srgbClr val="0000FF"/>
                </a:solidFill>
              </a:rPr>
              <a:t>互相垂直</a:t>
            </a:r>
            <a:r>
              <a:rPr lang="zh-CN" altLang="en-US" sz="3600" b="1"/>
              <a:t>、</a:t>
            </a:r>
            <a:r>
              <a:rPr lang="zh-CN" altLang="en-US" sz="3600" b="1">
                <a:solidFill>
                  <a:srgbClr val="0000FF"/>
                </a:solidFill>
              </a:rPr>
              <a:t>原点重合</a:t>
            </a:r>
            <a:r>
              <a:rPr lang="zh-CN" altLang="en-US" sz="3600" b="1"/>
              <a:t>的数轴，</a:t>
            </a:r>
          </a:p>
          <a:p>
            <a:r>
              <a:rPr lang="zh-CN" altLang="en-US" sz="3600" b="1"/>
              <a:t>组成</a:t>
            </a:r>
            <a:r>
              <a:rPr lang="zh-CN" altLang="en-US" sz="3600" b="1">
                <a:solidFill>
                  <a:srgbClr val="FF0000"/>
                </a:solidFill>
              </a:rPr>
              <a:t>平面直角坐标系</a:t>
            </a:r>
            <a:r>
              <a:rPr lang="zh-CN" altLang="en-US" sz="3600" b="1"/>
              <a:t>。</a:t>
            </a:r>
          </a:p>
        </p:txBody>
      </p:sp>
      <p:sp>
        <p:nvSpPr>
          <p:cNvPr id="16" name="矩形 15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8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8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8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8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8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1000"/>
                                        <p:tgtEl>
                                          <p:spTgt spid="13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3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1000"/>
                                        <p:tgtEl>
                                          <p:spTgt spid="13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7" dur="500"/>
                                        <p:tgtEl>
                                          <p:spTgt spid="133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8" dur="500"/>
                                        <p:tgtEl>
                                          <p:spTgt spid="133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500"/>
                                        <p:tgtEl>
                                          <p:spTgt spid="133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13316" grpId="0"/>
      <p:bldP spid="13317" grpId="0"/>
      <p:bldP spid="13319" grpId="0" bldLvl="0" animBg="1"/>
      <p:bldP spid="30728" grpId="0"/>
      <p:bldP spid="13381" grpId="0" bldLvl="0" animBg="1"/>
      <p:bldP spid="13383" grpId="0"/>
      <p:bldP spid="13386" grpId="0"/>
      <p:bldP spid="1338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02260" y="929005"/>
            <a:ext cx="4392295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4000" b="1" dirty="0">
                <a:latin typeface="+mn-ea"/>
                <a:cs typeface="+mn-ea"/>
                <a:sym typeface="+mn-ea"/>
              </a:rPr>
              <a:t>一</a:t>
            </a:r>
            <a:r>
              <a:rPr lang="en-US" altLang="zh-CN" sz="4000" b="1" dirty="0">
                <a:latin typeface="+mn-ea"/>
                <a:cs typeface="+mn-ea"/>
                <a:sym typeface="+mn-ea"/>
              </a:rPr>
              <a:t>.</a:t>
            </a:r>
            <a:r>
              <a:rPr lang="zh-CN" altLang="en-US" sz="4000" b="1" dirty="0">
                <a:latin typeface="+mn-ea"/>
                <a:cs typeface="+mn-ea"/>
                <a:sym typeface="+mn-ea"/>
              </a:rPr>
              <a:t>平面直角坐标</a:t>
            </a:r>
            <a:r>
              <a:rPr lang="zh-CN" altLang="en-US" sz="4000" b="1" dirty="0" smtClean="0">
                <a:latin typeface="+mn-ea"/>
                <a:cs typeface="+mn-ea"/>
                <a:sym typeface="+mn-ea"/>
              </a:rPr>
              <a:t>系</a:t>
            </a:r>
          </a:p>
        </p:txBody>
      </p:sp>
      <p:grpSp>
        <p:nvGrpSpPr>
          <p:cNvPr id="38006" name="Group 118"/>
          <p:cNvGrpSpPr/>
          <p:nvPr/>
        </p:nvGrpSpPr>
        <p:grpSpPr bwMode="auto">
          <a:xfrm>
            <a:off x="5604193" y="2921318"/>
            <a:ext cx="358775" cy="288925"/>
            <a:chOff x="1429" y="1253"/>
            <a:chExt cx="226" cy="182"/>
          </a:xfrm>
        </p:grpSpPr>
        <p:grpSp>
          <p:nvGrpSpPr>
            <p:cNvPr id="38007" name="Group 119"/>
            <p:cNvGrpSpPr/>
            <p:nvPr/>
          </p:nvGrpSpPr>
          <p:grpSpPr bwMode="auto">
            <a:xfrm>
              <a:off x="1565" y="1253"/>
              <a:ext cx="90" cy="182"/>
              <a:chOff x="3878" y="1207"/>
              <a:chExt cx="90" cy="182"/>
            </a:xfrm>
          </p:grpSpPr>
          <p:sp>
            <p:nvSpPr>
              <p:cNvPr id="38008" name="Line 120"/>
              <p:cNvSpPr>
                <a:spLocks noChangeShapeType="1"/>
              </p:cNvSpPr>
              <p:nvPr/>
            </p:nvSpPr>
            <p:spPr bwMode="auto">
              <a:xfrm>
                <a:off x="3878" y="1207"/>
                <a:ext cx="45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009" name="Line 121"/>
              <p:cNvSpPr>
                <a:spLocks noChangeShapeType="1"/>
              </p:cNvSpPr>
              <p:nvPr/>
            </p:nvSpPr>
            <p:spPr bwMode="auto">
              <a:xfrm>
                <a:off x="3923" y="1207"/>
                <a:ext cx="0" cy="18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010" name="Line 122"/>
              <p:cNvSpPr>
                <a:spLocks noChangeShapeType="1"/>
              </p:cNvSpPr>
              <p:nvPr/>
            </p:nvSpPr>
            <p:spPr bwMode="auto">
              <a:xfrm>
                <a:off x="3878" y="1389"/>
                <a:ext cx="45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38011" name="Group 123"/>
              <p:cNvGrpSpPr/>
              <p:nvPr/>
            </p:nvGrpSpPr>
            <p:grpSpPr bwMode="auto">
              <a:xfrm rot="10800000">
                <a:off x="3923" y="1207"/>
                <a:ext cx="45" cy="182"/>
                <a:chOff x="4014" y="1343"/>
                <a:chExt cx="45" cy="182"/>
              </a:xfrm>
            </p:grpSpPr>
            <p:sp>
              <p:nvSpPr>
                <p:cNvPr id="38012" name="Line 124"/>
                <p:cNvSpPr>
                  <a:spLocks noChangeShapeType="1"/>
                </p:cNvSpPr>
                <p:nvPr/>
              </p:nvSpPr>
              <p:spPr bwMode="auto">
                <a:xfrm>
                  <a:off x="4014" y="1343"/>
                  <a:ext cx="45" cy="0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8013" name="Line 125"/>
                <p:cNvSpPr>
                  <a:spLocks noChangeShapeType="1"/>
                </p:cNvSpPr>
                <p:nvPr/>
              </p:nvSpPr>
              <p:spPr bwMode="auto">
                <a:xfrm>
                  <a:off x="4059" y="1343"/>
                  <a:ext cx="0" cy="182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8014" name="Line 126"/>
                <p:cNvSpPr>
                  <a:spLocks noChangeShapeType="1"/>
                </p:cNvSpPr>
                <p:nvPr/>
              </p:nvSpPr>
              <p:spPr bwMode="auto">
                <a:xfrm>
                  <a:off x="4014" y="1525"/>
                  <a:ext cx="45" cy="0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38015" name="Group 127"/>
            <p:cNvGrpSpPr/>
            <p:nvPr/>
          </p:nvGrpSpPr>
          <p:grpSpPr bwMode="auto">
            <a:xfrm>
              <a:off x="1429" y="1253"/>
              <a:ext cx="90" cy="182"/>
              <a:chOff x="3878" y="1207"/>
              <a:chExt cx="90" cy="182"/>
            </a:xfrm>
          </p:grpSpPr>
          <p:sp>
            <p:nvSpPr>
              <p:cNvPr id="38016" name="Line 128"/>
              <p:cNvSpPr>
                <a:spLocks noChangeShapeType="1"/>
              </p:cNvSpPr>
              <p:nvPr/>
            </p:nvSpPr>
            <p:spPr bwMode="auto">
              <a:xfrm>
                <a:off x="3878" y="1207"/>
                <a:ext cx="45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017" name="Line 129"/>
              <p:cNvSpPr>
                <a:spLocks noChangeShapeType="1"/>
              </p:cNvSpPr>
              <p:nvPr/>
            </p:nvSpPr>
            <p:spPr bwMode="auto">
              <a:xfrm>
                <a:off x="3923" y="1207"/>
                <a:ext cx="0" cy="18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018" name="Line 130"/>
              <p:cNvSpPr>
                <a:spLocks noChangeShapeType="1"/>
              </p:cNvSpPr>
              <p:nvPr/>
            </p:nvSpPr>
            <p:spPr bwMode="auto">
              <a:xfrm>
                <a:off x="3878" y="1389"/>
                <a:ext cx="45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38019" name="Group 131"/>
              <p:cNvGrpSpPr/>
              <p:nvPr/>
            </p:nvGrpSpPr>
            <p:grpSpPr bwMode="auto">
              <a:xfrm rot="10800000">
                <a:off x="3923" y="1207"/>
                <a:ext cx="45" cy="182"/>
                <a:chOff x="4014" y="1343"/>
                <a:chExt cx="45" cy="182"/>
              </a:xfrm>
            </p:grpSpPr>
            <p:sp>
              <p:nvSpPr>
                <p:cNvPr id="38020" name="Line 132"/>
                <p:cNvSpPr>
                  <a:spLocks noChangeShapeType="1"/>
                </p:cNvSpPr>
                <p:nvPr/>
              </p:nvSpPr>
              <p:spPr bwMode="auto">
                <a:xfrm>
                  <a:off x="4014" y="1343"/>
                  <a:ext cx="45" cy="0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8021" name="Line 133"/>
                <p:cNvSpPr>
                  <a:spLocks noChangeShapeType="1"/>
                </p:cNvSpPr>
                <p:nvPr/>
              </p:nvSpPr>
              <p:spPr bwMode="auto">
                <a:xfrm>
                  <a:off x="4059" y="1343"/>
                  <a:ext cx="0" cy="182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8022" name="Line 134"/>
                <p:cNvSpPr>
                  <a:spLocks noChangeShapeType="1"/>
                </p:cNvSpPr>
                <p:nvPr/>
              </p:nvSpPr>
              <p:spPr bwMode="auto">
                <a:xfrm>
                  <a:off x="4014" y="1525"/>
                  <a:ext cx="45" cy="0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38060" name="Text Box 172"/>
          <p:cNvSpPr txBox="1">
            <a:spLocks noChangeArrowheads="1"/>
          </p:cNvSpPr>
          <p:nvPr/>
        </p:nvSpPr>
        <p:spPr bwMode="auto">
          <a:xfrm>
            <a:off x="4670425" y="1915160"/>
            <a:ext cx="3600450" cy="706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ea typeface="华文新魏" panose="02010800040101010101" pitchFamily="2" charset="-122"/>
              </a:rPr>
              <a:t>第二象限</a:t>
            </a:r>
          </a:p>
        </p:txBody>
      </p:sp>
      <p:grpSp>
        <p:nvGrpSpPr>
          <p:cNvPr id="37998" name="Group 110"/>
          <p:cNvGrpSpPr/>
          <p:nvPr/>
        </p:nvGrpSpPr>
        <p:grpSpPr bwMode="auto">
          <a:xfrm>
            <a:off x="9710420" y="2921318"/>
            <a:ext cx="142875" cy="288925"/>
            <a:chOff x="3878" y="1207"/>
            <a:chExt cx="90" cy="182"/>
          </a:xfrm>
        </p:grpSpPr>
        <p:sp>
          <p:nvSpPr>
            <p:cNvPr id="37999" name="Line 111"/>
            <p:cNvSpPr>
              <a:spLocks noChangeShapeType="1"/>
            </p:cNvSpPr>
            <p:nvPr/>
          </p:nvSpPr>
          <p:spPr bwMode="auto">
            <a:xfrm>
              <a:off x="3878" y="1207"/>
              <a:ext cx="4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00" name="Line 112"/>
            <p:cNvSpPr>
              <a:spLocks noChangeShapeType="1"/>
            </p:cNvSpPr>
            <p:nvPr/>
          </p:nvSpPr>
          <p:spPr bwMode="auto">
            <a:xfrm>
              <a:off x="3923" y="1207"/>
              <a:ext cx="0" cy="18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01" name="Line 113"/>
            <p:cNvSpPr>
              <a:spLocks noChangeShapeType="1"/>
            </p:cNvSpPr>
            <p:nvPr/>
          </p:nvSpPr>
          <p:spPr bwMode="auto">
            <a:xfrm>
              <a:off x="3878" y="1389"/>
              <a:ext cx="4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8002" name="Group 114"/>
            <p:cNvGrpSpPr/>
            <p:nvPr/>
          </p:nvGrpSpPr>
          <p:grpSpPr bwMode="auto">
            <a:xfrm rot="10800000">
              <a:off x="3923" y="1207"/>
              <a:ext cx="45" cy="182"/>
              <a:chOff x="4014" y="1343"/>
              <a:chExt cx="45" cy="182"/>
            </a:xfrm>
          </p:grpSpPr>
          <p:sp>
            <p:nvSpPr>
              <p:cNvPr id="38003" name="Line 115"/>
              <p:cNvSpPr>
                <a:spLocks noChangeShapeType="1"/>
              </p:cNvSpPr>
              <p:nvPr/>
            </p:nvSpPr>
            <p:spPr bwMode="auto">
              <a:xfrm>
                <a:off x="4014" y="1343"/>
                <a:ext cx="45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004" name="Line 116"/>
              <p:cNvSpPr>
                <a:spLocks noChangeShapeType="1"/>
              </p:cNvSpPr>
              <p:nvPr/>
            </p:nvSpPr>
            <p:spPr bwMode="auto">
              <a:xfrm>
                <a:off x="4059" y="1343"/>
                <a:ext cx="0" cy="18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005" name="Line 117"/>
              <p:cNvSpPr>
                <a:spLocks noChangeShapeType="1"/>
              </p:cNvSpPr>
              <p:nvPr/>
            </p:nvSpPr>
            <p:spPr bwMode="auto">
              <a:xfrm>
                <a:off x="4014" y="1525"/>
                <a:ext cx="45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8059" name="Text Box 171"/>
          <p:cNvSpPr txBox="1">
            <a:spLocks noChangeArrowheads="1"/>
          </p:cNvSpPr>
          <p:nvPr/>
        </p:nvSpPr>
        <p:spPr bwMode="auto">
          <a:xfrm>
            <a:off x="8591868" y="1984375"/>
            <a:ext cx="3527425" cy="706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ea typeface="华文新魏" panose="02010800040101010101" pitchFamily="2" charset="-122"/>
              </a:rPr>
              <a:t>第一象限</a:t>
            </a:r>
          </a:p>
        </p:txBody>
      </p:sp>
      <p:grpSp>
        <p:nvGrpSpPr>
          <p:cNvPr id="38023" name="Group 135"/>
          <p:cNvGrpSpPr/>
          <p:nvPr/>
        </p:nvGrpSpPr>
        <p:grpSpPr bwMode="auto">
          <a:xfrm>
            <a:off x="5639118" y="4251325"/>
            <a:ext cx="431800" cy="288925"/>
            <a:chOff x="1383" y="2840"/>
            <a:chExt cx="272" cy="182"/>
          </a:xfrm>
        </p:grpSpPr>
        <p:grpSp>
          <p:nvGrpSpPr>
            <p:cNvPr id="38024" name="Group 136"/>
            <p:cNvGrpSpPr/>
            <p:nvPr/>
          </p:nvGrpSpPr>
          <p:grpSpPr bwMode="auto">
            <a:xfrm>
              <a:off x="1383" y="2840"/>
              <a:ext cx="90" cy="182"/>
              <a:chOff x="3878" y="1207"/>
              <a:chExt cx="90" cy="182"/>
            </a:xfrm>
          </p:grpSpPr>
          <p:sp>
            <p:nvSpPr>
              <p:cNvPr id="38025" name="Line 137"/>
              <p:cNvSpPr>
                <a:spLocks noChangeShapeType="1"/>
              </p:cNvSpPr>
              <p:nvPr/>
            </p:nvSpPr>
            <p:spPr bwMode="auto">
              <a:xfrm>
                <a:off x="3878" y="1207"/>
                <a:ext cx="45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026" name="Line 138"/>
              <p:cNvSpPr>
                <a:spLocks noChangeShapeType="1"/>
              </p:cNvSpPr>
              <p:nvPr/>
            </p:nvSpPr>
            <p:spPr bwMode="auto">
              <a:xfrm>
                <a:off x="3923" y="1207"/>
                <a:ext cx="0" cy="18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027" name="Line 139"/>
              <p:cNvSpPr>
                <a:spLocks noChangeShapeType="1"/>
              </p:cNvSpPr>
              <p:nvPr/>
            </p:nvSpPr>
            <p:spPr bwMode="auto">
              <a:xfrm>
                <a:off x="3878" y="1389"/>
                <a:ext cx="45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38028" name="Group 140"/>
              <p:cNvGrpSpPr/>
              <p:nvPr/>
            </p:nvGrpSpPr>
            <p:grpSpPr bwMode="auto">
              <a:xfrm rot="10800000">
                <a:off x="3923" y="1207"/>
                <a:ext cx="45" cy="182"/>
                <a:chOff x="4014" y="1343"/>
                <a:chExt cx="45" cy="182"/>
              </a:xfrm>
            </p:grpSpPr>
            <p:sp>
              <p:nvSpPr>
                <p:cNvPr id="38029" name="Line 141"/>
                <p:cNvSpPr>
                  <a:spLocks noChangeShapeType="1"/>
                </p:cNvSpPr>
                <p:nvPr/>
              </p:nvSpPr>
              <p:spPr bwMode="auto">
                <a:xfrm>
                  <a:off x="4014" y="1343"/>
                  <a:ext cx="45" cy="0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8030" name="Line 142"/>
                <p:cNvSpPr>
                  <a:spLocks noChangeShapeType="1"/>
                </p:cNvSpPr>
                <p:nvPr/>
              </p:nvSpPr>
              <p:spPr bwMode="auto">
                <a:xfrm>
                  <a:off x="4059" y="1343"/>
                  <a:ext cx="0" cy="182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8031" name="Line 143"/>
                <p:cNvSpPr>
                  <a:spLocks noChangeShapeType="1"/>
                </p:cNvSpPr>
                <p:nvPr/>
              </p:nvSpPr>
              <p:spPr bwMode="auto">
                <a:xfrm>
                  <a:off x="4014" y="1525"/>
                  <a:ext cx="45" cy="0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38032" name="Group 144"/>
            <p:cNvGrpSpPr/>
            <p:nvPr/>
          </p:nvGrpSpPr>
          <p:grpSpPr bwMode="auto">
            <a:xfrm>
              <a:off x="1474" y="2840"/>
              <a:ext cx="90" cy="182"/>
              <a:chOff x="3878" y="1207"/>
              <a:chExt cx="90" cy="182"/>
            </a:xfrm>
          </p:grpSpPr>
          <p:sp>
            <p:nvSpPr>
              <p:cNvPr id="38033" name="Line 145"/>
              <p:cNvSpPr>
                <a:spLocks noChangeShapeType="1"/>
              </p:cNvSpPr>
              <p:nvPr/>
            </p:nvSpPr>
            <p:spPr bwMode="auto">
              <a:xfrm>
                <a:off x="3878" y="1207"/>
                <a:ext cx="45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034" name="Line 146"/>
              <p:cNvSpPr>
                <a:spLocks noChangeShapeType="1"/>
              </p:cNvSpPr>
              <p:nvPr/>
            </p:nvSpPr>
            <p:spPr bwMode="auto">
              <a:xfrm>
                <a:off x="3923" y="1207"/>
                <a:ext cx="0" cy="18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035" name="Line 147"/>
              <p:cNvSpPr>
                <a:spLocks noChangeShapeType="1"/>
              </p:cNvSpPr>
              <p:nvPr/>
            </p:nvSpPr>
            <p:spPr bwMode="auto">
              <a:xfrm>
                <a:off x="3878" y="1389"/>
                <a:ext cx="45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38036" name="Group 148"/>
              <p:cNvGrpSpPr/>
              <p:nvPr/>
            </p:nvGrpSpPr>
            <p:grpSpPr bwMode="auto">
              <a:xfrm rot="10800000">
                <a:off x="3923" y="1207"/>
                <a:ext cx="45" cy="182"/>
                <a:chOff x="4014" y="1343"/>
                <a:chExt cx="45" cy="182"/>
              </a:xfrm>
            </p:grpSpPr>
            <p:sp>
              <p:nvSpPr>
                <p:cNvPr id="38037" name="Line 149"/>
                <p:cNvSpPr>
                  <a:spLocks noChangeShapeType="1"/>
                </p:cNvSpPr>
                <p:nvPr/>
              </p:nvSpPr>
              <p:spPr bwMode="auto">
                <a:xfrm>
                  <a:off x="4014" y="1343"/>
                  <a:ext cx="45" cy="0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8038" name="Line 150"/>
                <p:cNvSpPr>
                  <a:spLocks noChangeShapeType="1"/>
                </p:cNvSpPr>
                <p:nvPr/>
              </p:nvSpPr>
              <p:spPr bwMode="auto">
                <a:xfrm>
                  <a:off x="4059" y="1343"/>
                  <a:ext cx="0" cy="182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8039" name="Line 151"/>
                <p:cNvSpPr>
                  <a:spLocks noChangeShapeType="1"/>
                </p:cNvSpPr>
                <p:nvPr/>
              </p:nvSpPr>
              <p:spPr bwMode="auto">
                <a:xfrm>
                  <a:off x="4014" y="1525"/>
                  <a:ext cx="45" cy="0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38040" name="Group 152"/>
            <p:cNvGrpSpPr/>
            <p:nvPr/>
          </p:nvGrpSpPr>
          <p:grpSpPr bwMode="auto">
            <a:xfrm>
              <a:off x="1565" y="2840"/>
              <a:ext cx="90" cy="182"/>
              <a:chOff x="3878" y="1207"/>
              <a:chExt cx="90" cy="182"/>
            </a:xfrm>
          </p:grpSpPr>
          <p:sp>
            <p:nvSpPr>
              <p:cNvPr id="38041" name="Line 153"/>
              <p:cNvSpPr>
                <a:spLocks noChangeShapeType="1"/>
              </p:cNvSpPr>
              <p:nvPr/>
            </p:nvSpPr>
            <p:spPr bwMode="auto">
              <a:xfrm>
                <a:off x="3878" y="1207"/>
                <a:ext cx="45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042" name="Line 154"/>
              <p:cNvSpPr>
                <a:spLocks noChangeShapeType="1"/>
              </p:cNvSpPr>
              <p:nvPr/>
            </p:nvSpPr>
            <p:spPr bwMode="auto">
              <a:xfrm>
                <a:off x="3923" y="1207"/>
                <a:ext cx="0" cy="18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043" name="Line 155"/>
              <p:cNvSpPr>
                <a:spLocks noChangeShapeType="1"/>
              </p:cNvSpPr>
              <p:nvPr/>
            </p:nvSpPr>
            <p:spPr bwMode="auto">
              <a:xfrm>
                <a:off x="3878" y="1389"/>
                <a:ext cx="45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38044" name="Group 156"/>
              <p:cNvGrpSpPr/>
              <p:nvPr/>
            </p:nvGrpSpPr>
            <p:grpSpPr bwMode="auto">
              <a:xfrm rot="10800000">
                <a:off x="3923" y="1207"/>
                <a:ext cx="45" cy="182"/>
                <a:chOff x="4014" y="1343"/>
                <a:chExt cx="45" cy="182"/>
              </a:xfrm>
            </p:grpSpPr>
            <p:sp>
              <p:nvSpPr>
                <p:cNvPr id="38045" name="Line 157"/>
                <p:cNvSpPr>
                  <a:spLocks noChangeShapeType="1"/>
                </p:cNvSpPr>
                <p:nvPr/>
              </p:nvSpPr>
              <p:spPr bwMode="auto">
                <a:xfrm>
                  <a:off x="4014" y="1343"/>
                  <a:ext cx="45" cy="0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8046" name="Line 158"/>
                <p:cNvSpPr>
                  <a:spLocks noChangeShapeType="1"/>
                </p:cNvSpPr>
                <p:nvPr/>
              </p:nvSpPr>
              <p:spPr bwMode="auto">
                <a:xfrm>
                  <a:off x="4059" y="1343"/>
                  <a:ext cx="0" cy="182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8047" name="Line 159"/>
                <p:cNvSpPr>
                  <a:spLocks noChangeShapeType="1"/>
                </p:cNvSpPr>
                <p:nvPr/>
              </p:nvSpPr>
              <p:spPr bwMode="auto">
                <a:xfrm>
                  <a:off x="4014" y="1525"/>
                  <a:ext cx="45" cy="0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38061" name="Text Box 173"/>
          <p:cNvSpPr txBox="1">
            <a:spLocks noChangeArrowheads="1"/>
          </p:cNvSpPr>
          <p:nvPr/>
        </p:nvSpPr>
        <p:spPr bwMode="auto">
          <a:xfrm>
            <a:off x="4709160" y="4774883"/>
            <a:ext cx="3455988" cy="706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ea typeface="华文新魏" panose="02010800040101010101" pitchFamily="2" charset="-122"/>
              </a:rPr>
              <a:t>第三象限</a:t>
            </a:r>
          </a:p>
        </p:txBody>
      </p:sp>
      <p:grpSp>
        <p:nvGrpSpPr>
          <p:cNvPr id="38048" name="Group 160"/>
          <p:cNvGrpSpPr/>
          <p:nvPr/>
        </p:nvGrpSpPr>
        <p:grpSpPr bwMode="auto">
          <a:xfrm>
            <a:off x="9494520" y="4251325"/>
            <a:ext cx="503238" cy="288925"/>
            <a:chOff x="3606" y="2886"/>
            <a:chExt cx="317" cy="182"/>
          </a:xfrm>
        </p:grpSpPr>
        <p:grpSp>
          <p:nvGrpSpPr>
            <p:cNvPr id="38049" name="Group 161"/>
            <p:cNvGrpSpPr/>
            <p:nvPr/>
          </p:nvGrpSpPr>
          <p:grpSpPr bwMode="auto">
            <a:xfrm>
              <a:off x="3606" y="2886"/>
              <a:ext cx="90" cy="182"/>
              <a:chOff x="3878" y="1207"/>
              <a:chExt cx="90" cy="182"/>
            </a:xfrm>
          </p:grpSpPr>
          <p:sp>
            <p:nvSpPr>
              <p:cNvPr id="38050" name="Line 162"/>
              <p:cNvSpPr>
                <a:spLocks noChangeShapeType="1"/>
              </p:cNvSpPr>
              <p:nvPr/>
            </p:nvSpPr>
            <p:spPr bwMode="auto">
              <a:xfrm>
                <a:off x="3878" y="1207"/>
                <a:ext cx="45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051" name="Line 163"/>
              <p:cNvSpPr>
                <a:spLocks noChangeShapeType="1"/>
              </p:cNvSpPr>
              <p:nvPr/>
            </p:nvSpPr>
            <p:spPr bwMode="auto">
              <a:xfrm>
                <a:off x="3923" y="1207"/>
                <a:ext cx="0" cy="18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052" name="Line 164"/>
              <p:cNvSpPr>
                <a:spLocks noChangeShapeType="1"/>
              </p:cNvSpPr>
              <p:nvPr/>
            </p:nvSpPr>
            <p:spPr bwMode="auto">
              <a:xfrm>
                <a:off x="3878" y="1389"/>
                <a:ext cx="45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38053" name="Group 165"/>
              <p:cNvGrpSpPr/>
              <p:nvPr/>
            </p:nvGrpSpPr>
            <p:grpSpPr bwMode="auto">
              <a:xfrm rot="10800000">
                <a:off x="3923" y="1207"/>
                <a:ext cx="45" cy="182"/>
                <a:chOff x="4014" y="1343"/>
                <a:chExt cx="45" cy="182"/>
              </a:xfrm>
            </p:grpSpPr>
            <p:sp>
              <p:nvSpPr>
                <p:cNvPr id="38054" name="Line 166"/>
                <p:cNvSpPr>
                  <a:spLocks noChangeShapeType="1"/>
                </p:cNvSpPr>
                <p:nvPr/>
              </p:nvSpPr>
              <p:spPr bwMode="auto">
                <a:xfrm>
                  <a:off x="4014" y="1343"/>
                  <a:ext cx="45" cy="0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8055" name="Line 167"/>
                <p:cNvSpPr>
                  <a:spLocks noChangeShapeType="1"/>
                </p:cNvSpPr>
                <p:nvPr/>
              </p:nvSpPr>
              <p:spPr bwMode="auto">
                <a:xfrm>
                  <a:off x="4059" y="1343"/>
                  <a:ext cx="0" cy="182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8056" name="Line 168"/>
                <p:cNvSpPr>
                  <a:spLocks noChangeShapeType="1"/>
                </p:cNvSpPr>
                <p:nvPr/>
              </p:nvSpPr>
              <p:spPr bwMode="auto">
                <a:xfrm>
                  <a:off x="4014" y="1525"/>
                  <a:ext cx="45" cy="0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38057" name="Line 169"/>
            <p:cNvSpPr>
              <a:spLocks noChangeShapeType="1"/>
            </p:cNvSpPr>
            <p:nvPr/>
          </p:nvSpPr>
          <p:spPr bwMode="auto">
            <a:xfrm>
              <a:off x="3742" y="2886"/>
              <a:ext cx="91" cy="181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58" name="Line 170"/>
            <p:cNvSpPr>
              <a:spLocks noChangeShapeType="1"/>
            </p:cNvSpPr>
            <p:nvPr/>
          </p:nvSpPr>
          <p:spPr bwMode="auto">
            <a:xfrm flipV="1">
              <a:off x="3833" y="2886"/>
              <a:ext cx="90" cy="181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8062" name="Text Box 174"/>
          <p:cNvSpPr txBox="1">
            <a:spLocks noChangeArrowheads="1"/>
          </p:cNvSpPr>
          <p:nvPr/>
        </p:nvSpPr>
        <p:spPr bwMode="auto">
          <a:xfrm>
            <a:off x="8653780" y="4756785"/>
            <a:ext cx="3529013" cy="706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ea typeface="华文新魏" panose="02010800040101010101" pitchFamily="2" charset="-122"/>
              </a:rPr>
              <a:t>第四象限</a:t>
            </a:r>
          </a:p>
        </p:txBody>
      </p:sp>
      <p:sp>
        <p:nvSpPr>
          <p:cNvPr id="36944" name="Text Box 80"/>
          <p:cNvSpPr txBox="1">
            <a:spLocks noChangeArrowheads="1"/>
          </p:cNvSpPr>
          <p:nvPr/>
        </p:nvSpPr>
        <p:spPr bwMode="auto">
          <a:xfrm>
            <a:off x="302260" y="2630170"/>
            <a:ext cx="3924300" cy="1938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8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kumimoji="1" lang="zh-CN" altLang="en-US" sz="4000" b="1">
                <a:solidFill>
                  <a:srgbClr val="FF0000"/>
                </a:solidFill>
                <a:latin typeface="+mn-ea"/>
                <a:cs typeface="+mn-ea"/>
              </a:rPr>
              <a:t>注  意</a:t>
            </a:r>
            <a:r>
              <a:rPr kumimoji="1" lang="en-US" altLang="zh-CN" sz="4000" b="1">
                <a:solidFill>
                  <a:srgbClr val="FF0000"/>
                </a:solidFill>
                <a:latin typeface="+mn-ea"/>
                <a:cs typeface="+mn-ea"/>
              </a:rPr>
              <a:t>:</a:t>
            </a:r>
          </a:p>
          <a:p>
            <a:pPr eaLnBrk="1" hangingPunct="1"/>
            <a:r>
              <a:rPr kumimoji="1" lang="zh-CN" altLang="en-US" sz="4000" b="1">
                <a:solidFill>
                  <a:srgbClr val="FF0000"/>
                </a:solidFill>
                <a:latin typeface="+mn-ea"/>
                <a:cs typeface="+mn-ea"/>
              </a:rPr>
              <a:t>坐标轴上的点不属于任何象限。</a:t>
            </a:r>
          </a:p>
        </p:txBody>
      </p:sp>
      <p:pic>
        <p:nvPicPr>
          <p:cNvPr id="10" name="图片 9" descr="平面直角坐标系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39055" y="982980"/>
            <a:ext cx="6623050" cy="521335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1000"/>
                                        <p:tgtEl>
                                          <p:spTgt spid="379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380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0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0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8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8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8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8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8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" fill="hold"/>
                                        <p:tgtEl>
                                          <p:spTgt spid="36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" fill="hold"/>
                                        <p:tgtEl>
                                          <p:spTgt spid="36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" fill="hold"/>
                                        <p:tgtEl>
                                          <p:spTgt spid="369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" fill="hold"/>
                                        <p:tgtEl>
                                          <p:spTgt spid="369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8006" grpId="0" animBg="1" autoUpdateAnimBg="0"/>
      <p:bldP spid="38060" grpId="0" bldLvl="0" animBg="1"/>
      <p:bldP spid="38059" grpId="0" bldLvl="0" animBg="1"/>
      <p:bldP spid="38061" grpId="0" bldLvl="0" animBg="1"/>
      <p:bldP spid="38062" grpId="0" bldLvl="0" animBg="1"/>
      <p:bldP spid="36944" grpId="0" bldLvl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769" name="直接连接符 15361"/>
          <p:cNvSpPr/>
          <p:nvPr/>
        </p:nvSpPr>
        <p:spPr>
          <a:xfrm>
            <a:off x="2261553" y="3428365"/>
            <a:ext cx="7632700" cy="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32770" name="文本框 15362"/>
          <p:cNvSpPr txBox="1"/>
          <p:nvPr/>
        </p:nvSpPr>
        <p:spPr>
          <a:xfrm>
            <a:off x="6041390" y="628015"/>
            <a:ext cx="649288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dirty="0">
                <a:latin typeface="Arial" panose="020B0604020202020204" pitchFamily="34" charset="0"/>
                <a:ea typeface="宋体" panose="02010600030101010101" pitchFamily="2" charset="-122"/>
              </a:rPr>
              <a:t>y</a:t>
            </a:r>
          </a:p>
        </p:txBody>
      </p:sp>
      <p:grpSp>
        <p:nvGrpSpPr>
          <p:cNvPr id="32771" name="组合 15363"/>
          <p:cNvGrpSpPr/>
          <p:nvPr/>
        </p:nvGrpSpPr>
        <p:grpSpPr>
          <a:xfrm>
            <a:off x="5984240" y="835978"/>
            <a:ext cx="144463" cy="5732462"/>
            <a:chOff x="0" y="0"/>
            <a:chExt cx="91" cy="3611"/>
          </a:xfrm>
        </p:grpSpPr>
        <p:sp>
          <p:nvSpPr>
            <p:cNvPr id="32772" name="直接连接符 15364"/>
            <p:cNvSpPr/>
            <p:nvPr/>
          </p:nvSpPr>
          <p:spPr>
            <a:xfrm flipV="1">
              <a:off x="0" y="0"/>
              <a:ext cx="0" cy="3611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32773" name="直接连接符 15365"/>
            <p:cNvSpPr/>
            <p:nvPr/>
          </p:nvSpPr>
          <p:spPr>
            <a:xfrm flipH="1">
              <a:off x="0" y="1860"/>
              <a:ext cx="91" cy="0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2774" name="直接连接符 15366"/>
            <p:cNvSpPr/>
            <p:nvPr/>
          </p:nvSpPr>
          <p:spPr>
            <a:xfrm flipH="1">
              <a:off x="0" y="2132"/>
              <a:ext cx="91" cy="0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2775" name="直接连接符 15367"/>
            <p:cNvSpPr/>
            <p:nvPr/>
          </p:nvSpPr>
          <p:spPr>
            <a:xfrm flipH="1">
              <a:off x="0" y="2404"/>
              <a:ext cx="91" cy="0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2776" name="直接连接符 15368"/>
            <p:cNvSpPr/>
            <p:nvPr/>
          </p:nvSpPr>
          <p:spPr>
            <a:xfrm flipH="1">
              <a:off x="0" y="2676"/>
              <a:ext cx="91" cy="0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2777" name="直接连接符 15369"/>
            <p:cNvSpPr/>
            <p:nvPr/>
          </p:nvSpPr>
          <p:spPr>
            <a:xfrm flipH="1">
              <a:off x="0" y="2948"/>
              <a:ext cx="91" cy="0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2778" name="直接连接符 15370"/>
            <p:cNvSpPr/>
            <p:nvPr/>
          </p:nvSpPr>
          <p:spPr>
            <a:xfrm flipH="1">
              <a:off x="0" y="3220"/>
              <a:ext cx="91" cy="0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2779" name="直接连接符 15371"/>
            <p:cNvSpPr/>
            <p:nvPr/>
          </p:nvSpPr>
          <p:spPr>
            <a:xfrm>
              <a:off x="0" y="1315"/>
              <a:ext cx="91" cy="0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2780" name="直接连接符 15372"/>
            <p:cNvSpPr/>
            <p:nvPr/>
          </p:nvSpPr>
          <p:spPr>
            <a:xfrm>
              <a:off x="0" y="1043"/>
              <a:ext cx="91" cy="0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2781" name="直接连接符 15373"/>
            <p:cNvSpPr/>
            <p:nvPr/>
          </p:nvSpPr>
          <p:spPr>
            <a:xfrm>
              <a:off x="0" y="771"/>
              <a:ext cx="91" cy="0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2782" name="直接连接符 15374"/>
            <p:cNvSpPr/>
            <p:nvPr/>
          </p:nvSpPr>
          <p:spPr>
            <a:xfrm>
              <a:off x="0" y="499"/>
              <a:ext cx="91" cy="0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2783" name="直接连接符 15375"/>
            <p:cNvSpPr/>
            <p:nvPr/>
          </p:nvSpPr>
          <p:spPr>
            <a:xfrm>
              <a:off x="0" y="227"/>
              <a:ext cx="91" cy="0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32784" name="文本框 15376"/>
          <p:cNvSpPr txBox="1"/>
          <p:nvPr/>
        </p:nvSpPr>
        <p:spPr>
          <a:xfrm>
            <a:off x="5481003" y="5300028"/>
            <a:ext cx="50482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-5</a:t>
            </a:r>
          </a:p>
        </p:txBody>
      </p:sp>
      <p:sp>
        <p:nvSpPr>
          <p:cNvPr id="32785" name="文本框 15377"/>
          <p:cNvSpPr txBox="1"/>
          <p:nvPr/>
        </p:nvSpPr>
        <p:spPr>
          <a:xfrm>
            <a:off x="5481003" y="5731828"/>
            <a:ext cx="57467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-6</a:t>
            </a:r>
          </a:p>
        </p:txBody>
      </p:sp>
      <p:sp>
        <p:nvSpPr>
          <p:cNvPr id="15379" name="直接连接符 15378"/>
          <p:cNvSpPr/>
          <p:nvPr/>
        </p:nvSpPr>
        <p:spPr>
          <a:xfrm flipH="1" flipV="1">
            <a:off x="7303453" y="1051878"/>
            <a:ext cx="6350" cy="2166937"/>
          </a:xfrm>
          <a:prstGeom prst="line">
            <a:avLst/>
          </a:prstGeom>
          <a:ln w="57150" cap="flat" cmpd="sng">
            <a:solidFill>
              <a:schemeClr val="hlink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15380" name="直接连接符 15379"/>
          <p:cNvSpPr/>
          <p:nvPr/>
        </p:nvSpPr>
        <p:spPr>
          <a:xfrm>
            <a:off x="6006465" y="1628140"/>
            <a:ext cx="2089150" cy="0"/>
          </a:xfrm>
          <a:prstGeom prst="line">
            <a:avLst/>
          </a:prstGeom>
          <a:ln w="57150" cap="flat" cmpd="sng">
            <a:solidFill>
              <a:schemeClr val="hlink"/>
            </a:solidFill>
            <a:prstDash val="sysDot"/>
            <a:round/>
            <a:headEnd type="none" w="med" len="med"/>
            <a:tailEnd type="none" w="med" len="med"/>
          </a:ln>
        </p:spPr>
      </p:sp>
      <p:grpSp>
        <p:nvGrpSpPr>
          <p:cNvPr id="8" name="组合 15380"/>
          <p:cNvGrpSpPr/>
          <p:nvPr/>
        </p:nvGrpSpPr>
        <p:grpSpPr>
          <a:xfrm>
            <a:off x="7301865" y="1340803"/>
            <a:ext cx="1066800" cy="2057400"/>
            <a:chOff x="0" y="0"/>
            <a:chExt cx="480" cy="912"/>
          </a:xfrm>
        </p:grpSpPr>
        <p:sp>
          <p:nvSpPr>
            <p:cNvPr id="32789" name="直接连接符 15381"/>
            <p:cNvSpPr/>
            <p:nvPr/>
          </p:nvSpPr>
          <p:spPr>
            <a:xfrm>
              <a:off x="0" y="96"/>
              <a:ext cx="0" cy="816"/>
            </a:xfrm>
            <a:prstGeom prst="line">
              <a:avLst/>
            </a:prstGeom>
            <a:ln w="38100" cap="flat" cmpd="sng">
              <a:solidFill>
                <a:srgbClr val="003366"/>
              </a:solidFill>
              <a:prstDash val="sysDot"/>
              <a:round/>
              <a:headEnd type="none" w="med" len="med"/>
              <a:tailEnd type="none" w="med" len="med"/>
            </a:ln>
          </p:spPr>
        </p:sp>
        <p:grpSp>
          <p:nvGrpSpPr>
            <p:cNvPr id="32790" name="组合 15382"/>
            <p:cNvGrpSpPr/>
            <p:nvPr/>
          </p:nvGrpSpPr>
          <p:grpSpPr>
            <a:xfrm>
              <a:off x="0" y="0"/>
              <a:ext cx="480" cy="912"/>
              <a:chOff x="0" y="0"/>
              <a:chExt cx="480" cy="912"/>
            </a:xfrm>
          </p:grpSpPr>
          <p:sp>
            <p:nvSpPr>
              <p:cNvPr id="32791" name="直角三角形 15383"/>
              <p:cNvSpPr/>
              <p:nvPr/>
            </p:nvSpPr>
            <p:spPr>
              <a:xfrm>
                <a:off x="0" y="0"/>
                <a:ext cx="480" cy="912"/>
              </a:xfrm>
              <a:prstGeom prst="rtTriangle">
                <a:avLst/>
              </a:prstGeom>
              <a:solidFill>
                <a:srgbClr val="FFFFFF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2792" name="椭圆 15384"/>
              <p:cNvSpPr/>
              <p:nvPr/>
            </p:nvSpPr>
            <p:spPr>
              <a:xfrm>
                <a:off x="96" y="624"/>
                <a:ext cx="144" cy="144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9" name="组合 15385"/>
          <p:cNvGrpSpPr/>
          <p:nvPr/>
        </p:nvGrpSpPr>
        <p:grpSpPr>
          <a:xfrm>
            <a:off x="6006465" y="1628140"/>
            <a:ext cx="1981200" cy="990600"/>
            <a:chOff x="0" y="0"/>
            <a:chExt cx="1248" cy="624"/>
          </a:xfrm>
        </p:grpSpPr>
        <p:sp>
          <p:nvSpPr>
            <p:cNvPr id="32794" name="直角三角形 15386"/>
            <p:cNvSpPr/>
            <p:nvPr/>
          </p:nvSpPr>
          <p:spPr>
            <a:xfrm rot="5400000">
              <a:off x="312" y="-312"/>
              <a:ext cx="624" cy="1248"/>
            </a:xfrm>
            <a:prstGeom prst="rtTriangle">
              <a:avLst/>
            </a:prstGeom>
            <a:solidFill>
              <a:srgbClr val="FFFFFF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2795" name="椭圆 15387"/>
            <p:cNvSpPr/>
            <p:nvPr/>
          </p:nvSpPr>
          <p:spPr>
            <a:xfrm rot="5400000">
              <a:off x="196" y="115"/>
              <a:ext cx="187" cy="197"/>
            </a:xfrm>
            <a:prstGeom prst="ellipse">
              <a:avLst/>
            </a:prstGeom>
            <a:solidFill>
              <a:srgbClr val="0000CC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5389" name="文本框 15388"/>
          <p:cNvSpPr txBox="1"/>
          <p:nvPr/>
        </p:nvSpPr>
        <p:spPr>
          <a:xfrm>
            <a:off x="1650365" y="2564765"/>
            <a:ext cx="3995738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b="1" dirty="0">
                <a:solidFill>
                  <a:schemeClr val="tx2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A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点在</a:t>
            </a:r>
            <a:r>
              <a:rPr lang="en-US" altLang="zh-CN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y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轴上的</a:t>
            </a:r>
            <a:r>
              <a:rPr lang="zh-CN" altLang="en-US" sz="2800" b="1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纵坐标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为</a:t>
            </a:r>
            <a:r>
              <a:rPr lang="en-US" altLang="zh-CN" sz="2800" b="1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4</a:t>
            </a:r>
          </a:p>
        </p:txBody>
      </p:sp>
      <p:sp>
        <p:nvSpPr>
          <p:cNvPr id="15390" name="文本框 15389"/>
          <p:cNvSpPr txBox="1"/>
          <p:nvPr/>
        </p:nvSpPr>
        <p:spPr>
          <a:xfrm>
            <a:off x="1650365" y="2059940"/>
            <a:ext cx="3995738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b="1" dirty="0">
                <a:solidFill>
                  <a:schemeClr val="tx2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A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点在</a:t>
            </a:r>
            <a:r>
              <a:rPr lang="en-US" altLang="zh-CN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x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轴上的</a:t>
            </a:r>
            <a:r>
              <a:rPr lang="zh-CN" altLang="en-US" sz="2800" b="1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横坐标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为</a:t>
            </a:r>
            <a:r>
              <a:rPr lang="en-US" altLang="zh-CN" sz="2800" b="1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3</a:t>
            </a:r>
          </a:p>
        </p:txBody>
      </p:sp>
      <p:sp>
        <p:nvSpPr>
          <p:cNvPr id="15391" name="文本框 15390"/>
          <p:cNvSpPr txBox="1"/>
          <p:nvPr/>
        </p:nvSpPr>
        <p:spPr>
          <a:xfrm>
            <a:off x="6509703" y="4291965"/>
            <a:ext cx="3960812" cy="15541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有序数对</a:t>
            </a:r>
            <a:r>
              <a:rPr lang="en-US" altLang="zh-CN" sz="32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(3,4)</a:t>
            </a:r>
            <a:r>
              <a:rPr lang="zh-CN" altLang="en-US" sz="3200" b="1" dirty="0">
                <a:solidFill>
                  <a:schemeClr val="tx2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就叫</a:t>
            </a:r>
            <a:r>
              <a:rPr lang="zh-CN" altLang="en-US" sz="32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做</a:t>
            </a:r>
            <a:r>
              <a:rPr lang="en-US" altLang="zh-CN" sz="32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A</a:t>
            </a:r>
            <a:r>
              <a:rPr lang="zh-CN" altLang="en-US" sz="32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点在平面直角坐标系中的坐标</a:t>
            </a:r>
          </a:p>
        </p:txBody>
      </p:sp>
      <p:sp>
        <p:nvSpPr>
          <p:cNvPr id="15392" name="文本框 15391"/>
          <p:cNvSpPr txBox="1"/>
          <p:nvPr/>
        </p:nvSpPr>
        <p:spPr>
          <a:xfrm>
            <a:off x="1901190" y="5084128"/>
            <a:ext cx="3960813" cy="579437"/>
          </a:xfrm>
          <a:prstGeom prst="rect">
            <a:avLst/>
          </a:prstGeom>
          <a:solidFill>
            <a:srgbClr val="FF6699"/>
          </a:solidFill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记作：</a:t>
            </a:r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-4</a:t>
            </a: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</a:t>
            </a:r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-2</a:t>
            </a: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</a:p>
        </p:txBody>
      </p:sp>
      <p:sp>
        <p:nvSpPr>
          <p:cNvPr id="15393" name="直接连接符 15392"/>
          <p:cNvSpPr/>
          <p:nvPr/>
        </p:nvSpPr>
        <p:spPr>
          <a:xfrm flipV="1">
            <a:off x="3920490" y="4225290"/>
            <a:ext cx="2085975" cy="28575"/>
          </a:xfrm>
          <a:prstGeom prst="line">
            <a:avLst/>
          </a:prstGeom>
          <a:ln w="57150" cap="rnd" cmpd="sng">
            <a:solidFill>
              <a:srgbClr val="FF3300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15394" name="直接连接符 15393"/>
          <p:cNvSpPr/>
          <p:nvPr/>
        </p:nvSpPr>
        <p:spPr>
          <a:xfrm>
            <a:off x="4277678" y="3356928"/>
            <a:ext cx="0" cy="1152525"/>
          </a:xfrm>
          <a:prstGeom prst="line">
            <a:avLst/>
          </a:prstGeom>
          <a:ln w="38100" cap="flat" cmpd="sng">
            <a:solidFill>
              <a:srgbClr val="FF3300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32802" name="直接连接符 15394"/>
          <p:cNvSpPr/>
          <p:nvPr/>
        </p:nvSpPr>
        <p:spPr>
          <a:xfrm flipV="1">
            <a:off x="6117590" y="3426778"/>
            <a:ext cx="190500" cy="2063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803" name="文本框 15395"/>
          <p:cNvSpPr txBox="1"/>
          <p:nvPr/>
        </p:nvSpPr>
        <p:spPr>
          <a:xfrm>
            <a:off x="9484678" y="3353753"/>
            <a:ext cx="719137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dirty="0">
                <a:latin typeface="Arial" panose="020B0604020202020204" pitchFamily="34" charset="0"/>
                <a:ea typeface="宋体" panose="02010600030101010101" pitchFamily="2" charset="-122"/>
              </a:rPr>
              <a:t>x</a:t>
            </a:r>
          </a:p>
        </p:txBody>
      </p:sp>
      <p:sp>
        <p:nvSpPr>
          <p:cNvPr id="32804" name="直接连接符 15396"/>
          <p:cNvSpPr/>
          <p:nvPr/>
        </p:nvSpPr>
        <p:spPr>
          <a:xfrm>
            <a:off x="6438265" y="3283903"/>
            <a:ext cx="0" cy="142875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805" name="直接连接符 15397"/>
          <p:cNvSpPr/>
          <p:nvPr/>
        </p:nvSpPr>
        <p:spPr>
          <a:xfrm>
            <a:off x="6871653" y="3283903"/>
            <a:ext cx="0" cy="142875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806" name="直接连接符 15398"/>
          <p:cNvSpPr/>
          <p:nvPr/>
        </p:nvSpPr>
        <p:spPr>
          <a:xfrm>
            <a:off x="7303453" y="3283903"/>
            <a:ext cx="0" cy="142875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807" name="直接连接符 15399"/>
          <p:cNvSpPr/>
          <p:nvPr/>
        </p:nvSpPr>
        <p:spPr>
          <a:xfrm>
            <a:off x="7735253" y="3283903"/>
            <a:ext cx="0" cy="142875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808" name="直接连接符 15400"/>
          <p:cNvSpPr/>
          <p:nvPr/>
        </p:nvSpPr>
        <p:spPr>
          <a:xfrm>
            <a:off x="8167053" y="3283903"/>
            <a:ext cx="0" cy="142875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809" name="直接连接符 15401"/>
          <p:cNvSpPr/>
          <p:nvPr/>
        </p:nvSpPr>
        <p:spPr>
          <a:xfrm flipH="1">
            <a:off x="6004878" y="3283903"/>
            <a:ext cx="1587" cy="14287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810" name="直接连接符 15402"/>
          <p:cNvSpPr/>
          <p:nvPr/>
        </p:nvSpPr>
        <p:spPr>
          <a:xfrm>
            <a:off x="5142865" y="3210878"/>
            <a:ext cx="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811" name="直接连接符 15403"/>
          <p:cNvSpPr/>
          <p:nvPr/>
        </p:nvSpPr>
        <p:spPr>
          <a:xfrm>
            <a:off x="5574665" y="3210878"/>
            <a:ext cx="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812" name="直接连接符 15404"/>
          <p:cNvSpPr/>
          <p:nvPr/>
        </p:nvSpPr>
        <p:spPr>
          <a:xfrm>
            <a:off x="5574665" y="3283903"/>
            <a:ext cx="0" cy="142875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813" name="直接连接符 15405"/>
          <p:cNvSpPr/>
          <p:nvPr/>
        </p:nvSpPr>
        <p:spPr>
          <a:xfrm>
            <a:off x="5142865" y="3283903"/>
            <a:ext cx="0" cy="142875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814" name="直接连接符 15406"/>
          <p:cNvSpPr/>
          <p:nvPr/>
        </p:nvSpPr>
        <p:spPr>
          <a:xfrm>
            <a:off x="4711065" y="3283903"/>
            <a:ext cx="0" cy="142875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815" name="直接连接符 15407"/>
          <p:cNvSpPr/>
          <p:nvPr/>
        </p:nvSpPr>
        <p:spPr>
          <a:xfrm>
            <a:off x="4279265" y="3283903"/>
            <a:ext cx="0" cy="142875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816" name="直接连接符 15408"/>
          <p:cNvSpPr/>
          <p:nvPr/>
        </p:nvSpPr>
        <p:spPr>
          <a:xfrm>
            <a:off x="3845878" y="3283903"/>
            <a:ext cx="0" cy="142875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817" name="直接连接符 15409"/>
          <p:cNvSpPr/>
          <p:nvPr/>
        </p:nvSpPr>
        <p:spPr>
          <a:xfrm>
            <a:off x="3414078" y="3283903"/>
            <a:ext cx="0" cy="142875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818" name="文本框 15410"/>
          <p:cNvSpPr txBox="1"/>
          <p:nvPr/>
        </p:nvSpPr>
        <p:spPr>
          <a:xfrm>
            <a:off x="5646103" y="3355340"/>
            <a:ext cx="433387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dirty="0">
                <a:solidFill>
                  <a:srgbClr val="0F03A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</a:p>
        </p:txBody>
      </p:sp>
      <p:sp>
        <p:nvSpPr>
          <p:cNvPr id="32819" name="文本框 15411"/>
          <p:cNvSpPr txBox="1"/>
          <p:nvPr/>
        </p:nvSpPr>
        <p:spPr>
          <a:xfrm>
            <a:off x="6222365" y="3355340"/>
            <a:ext cx="3365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</a:p>
        </p:txBody>
      </p:sp>
      <p:sp>
        <p:nvSpPr>
          <p:cNvPr id="32820" name="文本框 15412"/>
          <p:cNvSpPr txBox="1"/>
          <p:nvPr/>
        </p:nvSpPr>
        <p:spPr>
          <a:xfrm>
            <a:off x="6654165" y="3355340"/>
            <a:ext cx="3365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</a:p>
        </p:txBody>
      </p:sp>
      <p:sp>
        <p:nvSpPr>
          <p:cNvPr id="32821" name="文本框 15413"/>
          <p:cNvSpPr txBox="1"/>
          <p:nvPr/>
        </p:nvSpPr>
        <p:spPr>
          <a:xfrm>
            <a:off x="7087553" y="3355340"/>
            <a:ext cx="3365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</a:p>
        </p:txBody>
      </p:sp>
      <p:sp>
        <p:nvSpPr>
          <p:cNvPr id="32822" name="文本框 15414"/>
          <p:cNvSpPr txBox="1"/>
          <p:nvPr/>
        </p:nvSpPr>
        <p:spPr>
          <a:xfrm>
            <a:off x="7519353" y="3355340"/>
            <a:ext cx="3365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</a:p>
        </p:txBody>
      </p:sp>
      <p:sp>
        <p:nvSpPr>
          <p:cNvPr id="32823" name="文本框 15415"/>
          <p:cNvSpPr txBox="1"/>
          <p:nvPr/>
        </p:nvSpPr>
        <p:spPr>
          <a:xfrm>
            <a:off x="7951153" y="3355340"/>
            <a:ext cx="3365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</a:p>
        </p:txBody>
      </p:sp>
      <p:sp>
        <p:nvSpPr>
          <p:cNvPr id="32824" name="文本框 15416"/>
          <p:cNvSpPr txBox="1"/>
          <p:nvPr/>
        </p:nvSpPr>
        <p:spPr>
          <a:xfrm>
            <a:off x="5287328" y="3355340"/>
            <a:ext cx="503237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-1</a:t>
            </a:r>
          </a:p>
        </p:txBody>
      </p:sp>
      <p:sp>
        <p:nvSpPr>
          <p:cNvPr id="32825" name="文本框 15417"/>
          <p:cNvSpPr txBox="1"/>
          <p:nvPr/>
        </p:nvSpPr>
        <p:spPr>
          <a:xfrm>
            <a:off x="4853940" y="3355340"/>
            <a:ext cx="50482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-2</a:t>
            </a:r>
          </a:p>
        </p:txBody>
      </p:sp>
      <p:sp>
        <p:nvSpPr>
          <p:cNvPr id="32826" name="文本框 15418"/>
          <p:cNvSpPr txBox="1"/>
          <p:nvPr/>
        </p:nvSpPr>
        <p:spPr>
          <a:xfrm>
            <a:off x="4422140" y="3355340"/>
            <a:ext cx="57467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-3</a:t>
            </a:r>
          </a:p>
        </p:txBody>
      </p:sp>
      <p:sp>
        <p:nvSpPr>
          <p:cNvPr id="32827" name="文本框 15419"/>
          <p:cNvSpPr txBox="1"/>
          <p:nvPr/>
        </p:nvSpPr>
        <p:spPr>
          <a:xfrm>
            <a:off x="3990340" y="3355340"/>
            <a:ext cx="6477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-4</a:t>
            </a:r>
          </a:p>
        </p:txBody>
      </p:sp>
      <p:sp>
        <p:nvSpPr>
          <p:cNvPr id="32828" name="文本框 15420"/>
          <p:cNvSpPr txBox="1"/>
          <p:nvPr/>
        </p:nvSpPr>
        <p:spPr>
          <a:xfrm>
            <a:off x="3558540" y="3355340"/>
            <a:ext cx="719138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-5</a:t>
            </a:r>
          </a:p>
        </p:txBody>
      </p:sp>
      <p:sp>
        <p:nvSpPr>
          <p:cNvPr id="32829" name="文本框 15421"/>
          <p:cNvSpPr txBox="1"/>
          <p:nvPr/>
        </p:nvSpPr>
        <p:spPr>
          <a:xfrm>
            <a:off x="3126740" y="3355340"/>
            <a:ext cx="503238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-6</a:t>
            </a:r>
          </a:p>
        </p:txBody>
      </p:sp>
      <p:sp>
        <p:nvSpPr>
          <p:cNvPr id="32830" name="文本框 15422"/>
          <p:cNvSpPr txBox="1"/>
          <p:nvPr/>
        </p:nvSpPr>
        <p:spPr>
          <a:xfrm>
            <a:off x="5622290" y="2707640"/>
            <a:ext cx="50482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</a:p>
        </p:txBody>
      </p:sp>
      <p:sp>
        <p:nvSpPr>
          <p:cNvPr id="32831" name="文本框 15423"/>
          <p:cNvSpPr txBox="1"/>
          <p:nvPr/>
        </p:nvSpPr>
        <p:spPr>
          <a:xfrm>
            <a:off x="5622290" y="2347278"/>
            <a:ext cx="3365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</a:p>
        </p:txBody>
      </p:sp>
      <p:sp>
        <p:nvSpPr>
          <p:cNvPr id="32832" name="文本框 15424"/>
          <p:cNvSpPr txBox="1"/>
          <p:nvPr/>
        </p:nvSpPr>
        <p:spPr>
          <a:xfrm>
            <a:off x="5622290" y="1915478"/>
            <a:ext cx="3365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</a:p>
        </p:txBody>
      </p:sp>
      <p:sp>
        <p:nvSpPr>
          <p:cNvPr id="32833" name="文本框 15425"/>
          <p:cNvSpPr txBox="1"/>
          <p:nvPr/>
        </p:nvSpPr>
        <p:spPr>
          <a:xfrm>
            <a:off x="5622290" y="1483678"/>
            <a:ext cx="3365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</a:p>
        </p:txBody>
      </p:sp>
      <p:sp>
        <p:nvSpPr>
          <p:cNvPr id="32834" name="文本框 15426"/>
          <p:cNvSpPr txBox="1"/>
          <p:nvPr/>
        </p:nvSpPr>
        <p:spPr>
          <a:xfrm>
            <a:off x="5622290" y="1051878"/>
            <a:ext cx="3365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</a:p>
        </p:txBody>
      </p:sp>
      <p:sp>
        <p:nvSpPr>
          <p:cNvPr id="32835" name="文本框 15427"/>
          <p:cNvSpPr txBox="1"/>
          <p:nvPr/>
        </p:nvSpPr>
        <p:spPr>
          <a:xfrm>
            <a:off x="5550853" y="3642678"/>
            <a:ext cx="438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-1</a:t>
            </a:r>
          </a:p>
        </p:txBody>
      </p:sp>
      <p:sp>
        <p:nvSpPr>
          <p:cNvPr id="32836" name="文本框 15428"/>
          <p:cNvSpPr txBox="1"/>
          <p:nvPr/>
        </p:nvSpPr>
        <p:spPr>
          <a:xfrm>
            <a:off x="5479415" y="4076065"/>
            <a:ext cx="50482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-2</a:t>
            </a:r>
          </a:p>
        </p:txBody>
      </p:sp>
      <p:sp>
        <p:nvSpPr>
          <p:cNvPr id="32837" name="文本框 15429"/>
          <p:cNvSpPr txBox="1"/>
          <p:nvPr/>
        </p:nvSpPr>
        <p:spPr>
          <a:xfrm>
            <a:off x="5479415" y="4507865"/>
            <a:ext cx="576263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-3</a:t>
            </a:r>
          </a:p>
        </p:txBody>
      </p:sp>
      <p:sp>
        <p:nvSpPr>
          <p:cNvPr id="32838" name="文本框 15430"/>
          <p:cNvSpPr txBox="1"/>
          <p:nvPr/>
        </p:nvSpPr>
        <p:spPr>
          <a:xfrm>
            <a:off x="5479415" y="4868228"/>
            <a:ext cx="719138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-4</a:t>
            </a:r>
          </a:p>
        </p:txBody>
      </p:sp>
      <p:sp>
        <p:nvSpPr>
          <p:cNvPr id="32839" name="直接连接符 15431"/>
          <p:cNvSpPr/>
          <p:nvPr/>
        </p:nvSpPr>
        <p:spPr>
          <a:xfrm>
            <a:off x="6012815" y="1229678"/>
            <a:ext cx="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840" name="直接连接符 15432"/>
          <p:cNvSpPr/>
          <p:nvPr/>
        </p:nvSpPr>
        <p:spPr>
          <a:xfrm>
            <a:off x="6012815" y="1305878"/>
            <a:ext cx="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841" name="椭圆 15433"/>
          <p:cNvSpPr/>
          <p:nvPr/>
        </p:nvSpPr>
        <p:spPr>
          <a:xfrm>
            <a:off x="7232015" y="1556703"/>
            <a:ext cx="152400" cy="1524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842" name="文本框 15434"/>
          <p:cNvSpPr txBox="1"/>
          <p:nvPr/>
        </p:nvSpPr>
        <p:spPr>
          <a:xfrm>
            <a:off x="6798628" y="835978"/>
            <a:ext cx="1081087" cy="8239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48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</a:p>
        </p:txBody>
      </p:sp>
      <p:grpSp>
        <p:nvGrpSpPr>
          <p:cNvPr id="10" name="组合 15435"/>
          <p:cNvGrpSpPr/>
          <p:nvPr/>
        </p:nvGrpSpPr>
        <p:grpSpPr>
          <a:xfrm>
            <a:off x="3629978" y="4004628"/>
            <a:ext cx="728662" cy="701675"/>
            <a:chOff x="0" y="0"/>
            <a:chExt cx="459" cy="442"/>
          </a:xfrm>
        </p:grpSpPr>
        <p:sp>
          <p:nvSpPr>
            <p:cNvPr id="32844" name="椭圆 15436"/>
            <p:cNvSpPr/>
            <p:nvPr/>
          </p:nvSpPr>
          <p:spPr>
            <a:xfrm>
              <a:off x="363" y="90"/>
              <a:ext cx="96" cy="96"/>
            </a:xfrm>
            <a:prstGeom prst="ellipse">
              <a:avLst/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2845" name="文本框 15437"/>
            <p:cNvSpPr txBox="1"/>
            <p:nvPr/>
          </p:nvSpPr>
          <p:spPr>
            <a:xfrm>
              <a:off x="0" y="0"/>
              <a:ext cx="408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altLang="zh-CN" sz="4000" dirty="0">
                  <a:solidFill>
                    <a:srgbClr val="FF00FF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B</a:t>
              </a:r>
            </a:p>
          </p:txBody>
        </p:sp>
      </p:grpSp>
      <p:sp>
        <p:nvSpPr>
          <p:cNvPr id="32846" name="文本框 15438"/>
          <p:cNvSpPr txBox="1"/>
          <p:nvPr/>
        </p:nvSpPr>
        <p:spPr>
          <a:xfrm>
            <a:off x="3223578" y="454025"/>
            <a:ext cx="854075" cy="219075"/>
          </a:xfrm>
          <a:prstGeom prst="rect">
            <a:avLst/>
          </a:prstGeom>
          <a:noFill/>
          <a:ln w="9525">
            <a:noFill/>
          </a:ln>
        </p:spPr>
        <p:txBody>
          <a:bodyPr vert="eaVert" wrap="none" anchor="b">
            <a:spAutoFit/>
          </a:bodyPr>
          <a:lstStyle/>
          <a:p>
            <a:endParaRPr lang="zh-CN" altLang="zh-CN" sz="4400" b="1" dirty="0">
              <a:solidFill>
                <a:srgbClr val="FF0000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2847" name="文本框 15439"/>
          <p:cNvSpPr txBox="1"/>
          <p:nvPr/>
        </p:nvSpPr>
        <p:spPr>
          <a:xfrm>
            <a:off x="7085965" y="1483678"/>
            <a:ext cx="854075" cy="220662"/>
          </a:xfrm>
          <a:prstGeom prst="rect">
            <a:avLst/>
          </a:prstGeom>
          <a:noFill/>
          <a:ln w="9525">
            <a:noFill/>
          </a:ln>
        </p:spPr>
        <p:txBody>
          <a:bodyPr vert="eaVert" anchor="b">
            <a:spAutoFit/>
          </a:bodyPr>
          <a:lstStyle/>
          <a:p>
            <a:r>
              <a:rPr lang="en-US" altLang="zh-CN" sz="4400" b="1" dirty="0">
                <a:solidFill>
                  <a:srgbClr val="FF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.</a:t>
            </a:r>
            <a:endParaRPr lang="zh-CN" altLang="en-US" sz="4400" b="1" dirty="0">
              <a:solidFill>
                <a:srgbClr val="FF0000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5441" name="文本框 15440"/>
          <p:cNvSpPr txBox="1"/>
          <p:nvPr/>
        </p:nvSpPr>
        <p:spPr>
          <a:xfrm>
            <a:off x="6870065" y="6092190"/>
            <a:ext cx="3673475" cy="581025"/>
          </a:xfrm>
          <a:prstGeom prst="rect">
            <a:avLst/>
          </a:prstGeom>
          <a:solidFill>
            <a:srgbClr val="FF6699"/>
          </a:solidFill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记作：</a:t>
            </a:r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</a:t>
            </a:r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</a:p>
        </p:txBody>
      </p:sp>
      <p:sp>
        <p:nvSpPr>
          <p:cNvPr id="34851" name="文本框 17447"/>
          <p:cNvSpPr txBox="1"/>
          <p:nvPr/>
        </p:nvSpPr>
        <p:spPr>
          <a:xfrm>
            <a:off x="389890" y="953135"/>
            <a:ext cx="345630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由点写出坐标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" fill="hold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" fill="hold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5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9" grpId="0"/>
      <p:bldP spid="15390" grpId="0"/>
      <p:bldP spid="15391" grpId="0" bldLvl="0" animBg="1"/>
      <p:bldP spid="15392" grpId="0" bldLvl="0" animBg="1"/>
      <p:bldP spid="15441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386" name="直接连接符 16385"/>
          <p:cNvSpPr/>
          <p:nvPr/>
        </p:nvSpPr>
        <p:spPr>
          <a:xfrm flipV="1">
            <a:off x="8585200" y="3119755"/>
            <a:ext cx="0" cy="990600"/>
          </a:xfrm>
          <a:prstGeom prst="line">
            <a:avLst/>
          </a:prstGeom>
          <a:ln w="57150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16387" name="直接连接符 16386"/>
          <p:cNvSpPr/>
          <p:nvPr/>
        </p:nvSpPr>
        <p:spPr>
          <a:xfrm>
            <a:off x="6756400" y="3043555"/>
            <a:ext cx="1828800" cy="0"/>
          </a:xfrm>
          <a:prstGeom prst="line">
            <a:avLst/>
          </a:prstGeom>
          <a:ln w="57150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33795" name="文本框 16387"/>
          <p:cNvSpPr txBox="1"/>
          <p:nvPr/>
        </p:nvSpPr>
        <p:spPr>
          <a:xfrm>
            <a:off x="8432800" y="2494280"/>
            <a:ext cx="374650" cy="10064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6000" b="1" dirty="0">
                <a:solidFill>
                  <a:srgbClr val="0000FF"/>
                </a:solidFill>
                <a:latin typeface="Times New Roman" panose="02020603050405020304" charset="0"/>
                <a:ea typeface="宋体" panose="02010600030101010101" pitchFamily="2" charset="-122"/>
              </a:rPr>
              <a:t>·</a:t>
            </a:r>
          </a:p>
        </p:txBody>
      </p:sp>
      <p:sp>
        <p:nvSpPr>
          <p:cNvPr id="33796" name="文本框 16388"/>
          <p:cNvSpPr txBox="1"/>
          <p:nvPr/>
        </p:nvSpPr>
        <p:spPr>
          <a:xfrm>
            <a:off x="8661400" y="2600643"/>
            <a:ext cx="420688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charset="0"/>
                <a:ea typeface="宋体" panose="02010600030101010101" pitchFamily="2" charset="-122"/>
              </a:rPr>
              <a:t>B</a:t>
            </a:r>
          </a:p>
        </p:txBody>
      </p:sp>
      <p:grpSp>
        <p:nvGrpSpPr>
          <p:cNvPr id="33797" name="组合 16389"/>
          <p:cNvGrpSpPr/>
          <p:nvPr/>
        </p:nvGrpSpPr>
        <p:grpSpPr>
          <a:xfrm>
            <a:off x="6299200" y="909955"/>
            <a:ext cx="685800" cy="5638800"/>
            <a:chOff x="2160" y="288"/>
            <a:chExt cx="432" cy="3552"/>
          </a:xfrm>
        </p:grpSpPr>
        <p:sp>
          <p:nvSpPr>
            <p:cNvPr id="33798" name="直接连接符 16390"/>
            <p:cNvSpPr/>
            <p:nvPr/>
          </p:nvSpPr>
          <p:spPr>
            <a:xfrm flipV="1">
              <a:off x="2448" y="288"/>
              <a:ext cx="0" cy="3552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33799" name="文本框 16391"/>
            <p:cNvSpPr txBox="1"/>
            <p:nvPr/>
          </p:nvSpPr>
          <p:spPr>
            <a:xfrm>
              <a:off x="2208" y="1200"/>
              <a:ext cx="21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3</a:t>
              </a:r>
            </a:p>
          </p:txBody>
        </p:sp>
        <p:sp>
          <p:nvSpPr>
            <p:cNvPr id="33800" name="文本框 16392"/>
            <p:cNvSpPr txBox="1"/>
            <p:nvPr/>
          </p:nvSpPr>
          <p:spPr>
            <a:xfrm>
              <a:off x="2208" y="1872"/>
              <a:ext cx="21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1</a:t>
              </a:r>
            </a:p>
          </p:txBody>
        </p:sp>
        <p:sp>
          <p:nvSpPr>
            <p:cNvPr id="33801" name="文本框 16393"/>
            <p:cNvSpPr txBox="1"/>
            <p:nvPr/>
          </p:nvSpPr>
          <p:spPr>
            <a:xfrm>
              <a:off x="2208" y="864"/>
              <a:ext cx="21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4</a:t>
              </a:r>
            </a:p>
          </p:txBody>
        </p:sp>
        <p:sp>
          <p:nvSpPr>
            <p:cNvPr id="33802" name="文本框 16394"/>
            <p:cNvSpPr txBox="1"/>
            <p:nvPr/>
          </p:nvSpPr>
          <p:spPr>
            <a:xfrm>
              <a:off x="2208" y="1488"/>
              <a:ext cx="21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2</a:t>
              </a:r>
            </a:p>
          </p:txBody>
        </p:sp>
        <p:sp>
          <p:nvSpPr>
            <p:cNvPr id="33803" name="文本框 16395"/>
            <p:cNvSpPr txBox="1"/>
            <p:nvPr/>
          </p:nvSpPr>
          <p:spPr>
            <a:xfrm>
              <a:off x="2208" y="528"/>
              <a:ext cx="21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5</a:t>
              </a:r>
            </a:p>
          </p:txBody>
        </p:sp>
        <p:grpSp>
          <p:nvGrpSpPr>
            <p:cNvPr id="33804" name="组合 16396"/>
            <p:cNvGrpSpPr/>
            <p:nvPr/>
          </p:nvGrpSpPr>
          <p:grpSpPr>
            <a:xfrm rot="-5362763">
              <a:off x="2352" y="744"/>
              <a:ext cx="312" cy="168"/>
              <a:chOff x="2160" y="3888"/>
              <a:chExt cx="192" cy="96"/>
            </a:xfrm>
          </p:grpSpPr>
          <p:sp>
            <p:nvSpPr>
              <p:cNvPr id="33805" name="直接连接符 16397"/>
              <p:cNvSpPr/>
              <p:nvPr/>
            </p:nvSpPr>
            <p:spPr>
              <a:xfrm>
                <a:off x="2160" y="3888"/>
                <a:ext cx="0" cy="96"/>
              </a:xfrm>
              <a:prstGeom prst="line">
                <a:avLst/>
              </a:prstGeom>
              <a:ln w="381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3806" name="直接连接符 16398"/>
              <p:cNvSpPr/>
              <p:nvPr/>
            </p:nvSpPr>
            <p:spPr>
              <a:xfrm>
                <a:off x="2352" y="3888"/>
                <a:ext cx="0" cy="96"/>
              </a:xfrm>
              <a:prstGeom prst="line">
                <a:avLst/>
              </a:prstGeom>
              <a:ln w="381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33807" name="组合 16399"/>
            <p:cNvGrpSpPr/>
            <p:nvPr/>
          </p:nvGrpSpPr>
          <p:grpSpPr>
            <a:xfrm rot="-5362763">
              <a:off x="2352" y="1416"/>
              <a:ext cx="312" cy="168"/>
              <a:chOff x="2160" y="3888"/>
              <a:chExt cx="192" cy="96"/>
            </a:xfrm>
          </p:grpSpPr>
          <p:sp>
            <p:nvSpPr>
              <p:cNvPr id="33808" name="直接连接符 16400"/>
              <p:cNvSpPr/>
              <p:nvPr/>
            </p:nvSpPr>
            <p:spPr>
              <a:xfrm>
                <a:off x="2160" y="3888"/>
                <a:ext cx="0" cy="96"/>
              </a:xfrm>
              <a:prstGeom prst="line">
                <a:avLst/>
              </a:prstGeom>
              <a:ln w="381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3809" name="直接连接符 16401"/>
              <p:cNvSpPr/>
              <p:nvPr/>
            </p:nvSpPr>
            <p:spPr>
              <a:xfrm>
                <a:off x="2352" y="3888"/>
                <a:ext cx="0" cy="96"/>
              </a:xfrm>
              <a:prstGeom prst="line">
                <a:avLst/>
              </a:prstGeom>
              <a:ln w="381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33810" name="组合 16402"/>
            <p:cNvGrpSpPr/>
            <p:nvPr/>
          </p:nvGrpSpPr>
          <p:grpSpPr>
            <a:xfrm rot="-5362763">
              <a:off x="2352" y="2064"/>
              <a:ext cx="312" cy="168"/>
              <a:chOff x="2160" y="3888"/>
              <a:chExt cx="192" cy="96"/>
            </a:xfrm>
          </p:grpSpPr>
          <p:sp>
            <p:nvSpPr>
              <p:cNvPr id="33811" name="直接连接符 16403"/>
              <p:cNvSpPr/>
              <p:nvPr/>
            </p:nvSpPr>
            <p:spPr>
              <a:xfrm>
                <a:off x="2160" y="3888"/>
                <a:ext cx="0" cy="96"/>
              </a:xfrm>
              <a:prstGeom prst="line">
                <a:avLst/>
              </a:prstGeom>
              <a:ln w="381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3812" name="直接连接符 16404"/>
              <p:cNvSpPr/>
              <p:nvPr/>
            </p:nvSpPr>
            <p:spPr>
              <a:xfrm>
                <a:off x="2352" y="3888"/>
                <a:ext cx="0" cy="96"/>
              </a:xfrm>
              <a:prstGeom prst="line">
                <a:avLst/>
              </a:prstGeom>
              <a:ln w="381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33813" name="文本框 16405"/>
            <p:cNvSpPr txBox="1"/>
            <p:nvPr/>
          </p:nvSpPr>
          <p:spPr>
            <a:xfrm>
              <a:off x="2160" y="2832"/>
              <a:ext cx="275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dirty="0">
                  <a:latin typeface="Times New Roman" panose="02020603050405020304" charset="0"/>
                  <a:ea typeface="宋体" panose="02010600030101010101" pitchFamily="2" charset="-122"/>
                </a:rPr>
                <a:t>-</a:t>
              </a:r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2</a:t>
              </a:r>
            </a:p>
          </p:txBody>
        </p:sp>
        <p:sp>
          <p:nvSpPr>
            <p:cNvPr id="33814" name="文本框 16406"/>
            <p:cNvSpPr txBox="1"/>
            <p:nvPr/>
          </p:nvSpPr>
          <p:spPr>
            <a:xfrm>
              <a:off x="2160" y="3504"/>
              <a:ext cx="27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-4</a:t>
              </a:r>
            </a:p>
          </p:txBody>
        </p:sp>
        <p:sp>
          <p:nvSpPr>
            <p:cNvPr id="33815" name="文本框 16407"/>
            <p:cNvSpPr txBox="1"/>
            <p:nvPr/>
          </p:nvSpPr>
          <p:spPr>
            <a:xfrm>
              <a:off x="2160" y="2496"/>
              <a:ext cx="27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-1</a:t>
              </a:r>
            </a:p>
          </p:txBody>
        </p:sp>
        <p:sp>
          <p:nvSpPr>
            <p:cNvPr id="33816" name="文本框 16408"/>
            <p:cNvSpPr txBox="1"/>
            <p:nvPr/>
          </p:nvSpPr>
          <p:spPr>
            <a:xfrm>
              <a:off x="2160" y="3120"/>
              <a:ext cx="27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 dirty="0">
                  <a:latin typeface="Times New Roman" panose="02020603050405020304" charset="0"/>
                  <a:ea typeface="宋体" panose="02010600030101010101" pitchFamily="2" charset="-122"/>
                </a:rPr>
                <a:t>-3</a:t>
              </a:r>
            </a:p>
          </p:txBody>
        </p:sp>
        <p:grpSp>
          <p:nvGrpSpPr>
            <p:cNvPr id="33817" name="组合 16409"/>
            <p:cNvGrpSpPr/>
            <p:nvPr/>
          </p:nvGrpSpPr>
          <p:grpSpPr>
            <a:xfrm rot="-5362763">
              <a:off x="2352" y="2712"/>
              <a:ext cx="312" cy="168"/>
              <a:chOff x="2160" y="3888"/>
              <a:chExt cx="192" cy="96"/>
            </a:xfrm>
          </p:grpSpPr>
          <p:sp>
            <p:nvSpPr>
              <p:cNvPr id="33818" name="直接连接符 16410"/>
              <p:cNvSpPr/>
              <p:nvPr/>
            </p:nvSpPr>
            <p:spPr>
              <a:xfrm>
                <a:off x="2160" y="3888"/>
                <a:ext cx="0" cy="96"/>
              </a:xfrm>
              <a:prstGeom prst="line">
                <a:avLst/>
              </a:prstGeom>
              <a:ln w="381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3819" name="直接连接符 16411"/>
              <p:cNvSpPr/>
              <p:nvPr/>
            </p:nvSpPr>
            <p:spPr>
              <a:xfrm>
                <a:off x="2352" y="3888"/>
                <a:ext cx="0" cy="96"/>
              </a:xfrm>
              <a:prstGeom prst="line">
                <a:avLst/>
              </a:prstGeom>
              <a:ln w="381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33820" name="组合 16412"/>
            <p:cNvGrpSpPr/>
            <p:nvPr/>
          </p:nvGrpSpPr>
          <p:grpSpPr>
            <a:xfrm rot="-5362763">
              <a:off x="2352" y="3384"/>
              <a:ext cx="312" cy="168"/>
              <a:chOff x="2160" y="3888"/>
              <a:chExt cx="192" cy="96"/>
            </a:xfrm>
          </p:grpSpPr>
          <p:sp>
            <p:nvSpPr>
              <p:cNvPr id="33821" name="直接连接符 16413"/>
              <p:cNvSpPr/>
              <p:nvPr/>
            </p:nvSpPr>
            <p:spPr>
              <a:xfrm>
                <a:off x="2160" y="3888"/>
                <a:ext cx="0" cy="96"/>
              </a:xfrm>
              <a:prstGeom prst="line">
                <a:avLst/>
              </a:prstGeom>
              <a:ln w="381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3822" name="直接连接符 16414"/>
              <p:cNvSpPr/>
              <p:nvPr/>
            </p:nvSpPr>
            <p:spPr>
              <a:xfrm>
                <a:off x="2352" y="3888"/>
                <a:ext cx="0" cy="96"/>
              </a:xfrm>
              <a:prstGeom prst="line">
                <a:avLst/>
              </a:prstGeom>
              <a:ln w="381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33823" name="组合 16415"/>
          <p:cNvGrpSpPr/>
          <p:nvPr/>
        </p:nvGrpSpPr>
        <p:grpSpPr>
          <a:xfrm>
            <a:off x="3784600" y="3881755"/>
            <a:ext cx="6858000" cy="762000"/>
            <a:chOff x="576" y="2160"/>
            <a:chExt cx="4320" cy="480"/>
          </a:xfrm>
        </p:grpSpPr>
        <p:sp>
          <p:nvSpPr>
            <p:cNvPr id="33824" name="文本框 16416"/>
            <p:cNvSpPr txBox="1"/>
            <p:nvPr/>
          </p:nvSpPr>
          <p:spPr>
            <a:xfrm>
              <a:off x="2256" y="2256"/>
              <a:ext cx="21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 dirty="0">
                  <a:solidFill>
                    <a:srgbClr val="FF3300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0</a:t>
              </a:r>
            </a:p>
          </p:txBody>
        </p:sp>
        <p:grpSp>
          <p:nvGrpSpPr>
            <p:cNvPr id="33825" name="组合 16417"/>
            <p:cNvGrpSpPr/>
            <p:nvPr/>
          </p:nvGrpSpPr>
          <p:grpSpPr>
            <a:xfrm>
              <a:off x="576" y="2160"/>
              <a:ext cx="4320" cy="480"/>
              <a:chOff x="576" y="2160"/>
              <a:chExt cx="4320" cy="480"/>
            </a:xfrm>
          </p:grpSpPr>
          <p:sp>
            <p:nvSpPr>
              <p:cNvPr id="33826" name="直接连接符 16418"/>
              <p:cNvSpPr/>
              <p:nvPr/>
            </p:nvSpPr>
            <p:spPr>
              <a:xfrm>
                <a:off x="576" y="2304"/>
                <a:ext cx="4320" cy="0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sp>
          <p:grpSp>
            <p:nvGrpSpPr>
              <p:cNvPr id="33827" name="组合 16419"/>
              <p:cNvGrpSpPr/>
              <p:nvPr/>
            </p:nvGrpSpPr>
            <p:grpSpPr>
              <a:xfrm>
                <a:off x="2448" y="2160"/>
                <a:ext cx="384" cy="144"/>
                <a:chOff x="2160" y="3888"/>
                <a:chExt cx="192" cy="96"/>
              </a:xfrm>
            </p:grpSpPr>
            <p:sp>
              <p:nvSpPr>
                <p:cNvPr id="33828" name="直接连接符 16420"/>
                <p:cNvSpPr/>
                <p:nvPr/>
              </p:nvSpPr>
              <p:spPr>
                <a:xfrm>
                  <a:off x="2160" y="3888"/>
                  <a:ext cx="0" cy="96"/>
                </a:xfrm>
                <a:prstGeom prst="line">
                  <a:avLst/>
                </a:prstGeom>
                <a:ln w="38100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29" name="直接连接符 16421"/>
                <p:cNvSpPr/>
                <p:nvPr/>
              </p:nvSpPr>
              <p:spPr>
                <a:xfrm>
                  <a:off x="2352" y="3888"/>
                  <a:ext cx="0" cy="96"/>
                </a:xfrm>
                <a:prstGeom prst="line">
                  <a:avLst/>
                </a:prstGeom>
                <a:ln w="38100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  <p:grpSp>
            <p:nvGrpSpPr>
              <p:cNvPr id="33830" name="组合 16422"/>
              <p:cNvGrpSpPr/>
              <p:nvPr/>
            </p:nvGrpSpPr>
            <p:grpSpPr>
              <a:xfrm>
                <a:off x="3216" y="2160"/>
                <a:ext cx="384" cy="144"/>
                <a:chOff x="2160" y="3888"/>
                <a:chExt cx="192" cy="96"/>
              </a:xfrm>
            </p:grpSpPr>
            <p:sp>
              <p:nvSpPr>
                <p:cNvPr id="33831" name="直接连接符 16423"/>
                <p:cNvSpPr/>
                <p:nvPr/>
              </p:nvSpPr>
              <p:spPr>
                <a:xfrm>
                  <a:off x="2160" y="3888"/>
                  <a:ext cx="0" cy="96"/>
                </a:xfrm>
                <a:prstGeom prst="line">
                  <a:avLst/>
                </a:prstGeom>
                <a:ln w="38100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32" name="直接连接符 16424"/>
                <p:cNvSpPr/>
                <p:nvPr/>
              </p:nvSpPr>
              <p:spPr>
                <a:xfrm>
                  <a:off x="2352" y="3888"/>
                  <a:ext cx="0" cy="96"/>
                </a:xfrm>
                <a:prstGeom prst="line">
                  <a:avLst/>
                </a:prstGeom>
                <a:ln w="38100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  <p:grpSp>
            <p:nvGrpSpPr>
              <p:cNvPr id="33833" name="组合 16425"/>
              <p:cNvGrpSpPr/>
              <p:nvPr/>
            </p:nvGrpSpPr>
            <p:grpSpPr>
              <a:xfrm>
                <a:off x="3984" y="2160"/>
                <a:ext cx="384" cy="144"/>
                <a:chOff x="2160" y="3888"/>
                <a:chExt cx="192" cy="96"/>
              </a:xfrm>
            </p:grpSpPr>
            <p:sp>
              <p:nvSpPr>
                <p:cNvPr id="33834" name="直接连接符 16426"/>
                <p:cNvSpPr/>
                <p:nvPr/>
              </p:nvSpPr>
              <p:spPr>
                <a:xfrm>
                  <a:off x="2160" y="3888"/>
                  <a:ext cx="0" cy="96"/>
                </a:xfrm>
                <a:prstGeom prst="line">
                  <a:avLst/>
                </a:prstGeom>
                <a:ln w="38100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35" name="直接连接符 16427"/>
                <p:cNvSpPr/>
                <p:nvPr/>
              </p:nvSpPr>
              <p:spPr>
                <a:xfrm>
                  <a:off x="2352" y="3888"/>
                  <a:ext cx="0" cy="96"/>
                </a:xfrm>
                <a:prstGeom prst="line">
                  <a:avLst/>
                </a:prstGeom>
                <a:ln w="38100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33836" name="文本框 16428"/>
              <p:cNvSpPr txBox="1"/>
              <p:nvPr/>
            </p:nvSpPr>
            <p:spPr>
              <a:xfrm>
                <a:off x="2736" y="2352"/>
                <a:ext cx="212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lstStyle/>
              <a:p>
                <a:r>
                  <a:rPr lang="en-US" altLang="zh-CN" sz="2400" b="1" dirty="0">
                    <a:latin typeface="Times New Roman" panose="02020603050405020304" charset="0"/>
                    <a:ea typeface="宋体" panose="02010600030101010101" pitchFamily="2" charset="-122"/>
                  </a:rPr>
                  <a:t>1</a:t>
                </a:r>
              </a:p>
            </p:txBody>
          </p:sp>
          <p:sp>
            <p:nvSpPr>
              <p:cNvPr id="33837" name="文本框 16429"/>
              <p:cNvSpPr txBox="1"/>
              <p:nvPr/>
            </p:nvSpPr>
            <p:spPr>
              <a:xfrm>
                <a:off x="3120" y="2352"/>
                <a:ext cx="212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lstStyle/>
              <a:p>
                <a:r>
                  <a:rPr lang="en-US" altLang="zh-CN" sz="2400" b="1" dirty="0">
                    <a:latin typeface="Times New Roman" panose="02020603050405020304" charset="0"/>
                    <a:ea typeface="宋体" panose="02010600030101010101" pitchFamily="2" charset="-122"/>
                  </a:rPr>
                  <a:t>2</a:t>
                </a:r>
              </a:p>
            </p:txBody>
          </p:sp>
          <p:sp>
            <p:nvSpPr>
              <p:cNvPr id="33838" name="文本框 16430"/>
              <p:cNvSpPr txBox="1"/>
              <p:nvPr/>
            </p:nvSpPr>
            <p:spPr>
              <a:xfrm>
                <a:off x="3504" y="2352"/>
                <a:ext cx="212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lstStyle/>
              <a:p>
                <a:r>
                  <a:rPr lang="en-US" altLang="zh-CN" sz="2400" b="1" dirty="0">
                    <a:latin typeface="Times New Roman" panose="02020603050405020304" charset="0"/>
                    <a:ea typeface="宋体" panose="02010600030101010101" pitchFamily="2" charset="-122"/>
                  </a:rPr>
                  <a:t>3</a:t>
                </a:r>
              </a:p>
            </p:txBody>
          </p:sp>
          <p:sp>
            <p:nvSpPr>
              <p:cNvPr id="33839" name="文本框 16431"/>
              <p:cNvSpPr txBox="1"/>
              <p:nvPr/>
            </p:nvSpPr>
            <p:spPr>
              <a:xfrm>
                <a:off x="3888" y="2352"/>
                <a:ext cx="212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lstStyle/>
              <a:p>
                <a:r>
                  <a:rPr lang="en-US" altLang="zh-CN" sz="2400" b="1" dirty="0">
                    <a:latin typeface="Times New Roman" panose="02020603050405020304" charset="0"/>
                    <a:ea typeface="宋体" panose="02010600030101010101" pitchFamily="2" charset="-122"/>
                  </a:rPr>
                  <a:t>4</a:t>
                </a:r>
              </a:p>
            </p:txBody>
          </p:sp>
          <p:sp>
            <p:nvSpPr>
              <p:cNvPr id="33840" name="文本框 16432"/>
              <p:cNvSpPr txBox="1"/>
              <p:nvPr/>
            </p:nvSpPr>
            <p:spPr>
              <a:xfrm>
                <a:off x="4272" y="2352"/>
                <a:ext cx="212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lstStyle/>
              <a:p>
                <a:r>
                  <a:rPr lang="en-US" altLang="zh-CN" sz="2400" b="1" dirty="0">
                    <a:latin typeface="Times New Roman" panose="02020603050405020304" charset="0"/>
                    <a:ea typeface="宋体" panose="02010600030101010101" pitchFamily="2" charset="-122"/>
                  </a:rPr>
                  <a:t>5</a:t>
                </a:r>
              </a:p>
            </p:txBody>
          </p:sp>
          <p:grpSp>
            <p:nvGrpSpPr>
              <p:cNvPr id="33841" name="组合 16433"/>
              <p:cNvGrpSpPr/>
              <p:nvPr/>
            </p:nvGrpSpPr>
            <p:grpSpPr>
              <a:xfrm>
                <a:off x="864" y="2160"/>
                <a:ext cx="384" cy="144"/>
                <a:chOff x="2160" y="3888"/>
                <a:chExt cx="192" cy="96"/>
              </a:xfrm>
            </p:grpSpPr>
            <p:sp>
              <p:nvSpPr>
                <p:cNvPr id="33842" name="直接连接符 16434"/>
                <p:cNvSpPr/>
                <p:nvPr/>
              </p:nvSpPr>
              <p:spPr>
                <a:xfrm>
                  <a:off x="2160" y="3888"/>
                  <a:ext cx="0" cy="96"/>
                </a:xfrm>
                <a:prstGeom prst="line">
                  <a:avLst/>
                </a:prstGeom>
                <a:ln w="38100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43" name="直接连接符 16435"/>
                <p:cNvSpPr/>
                <p:nvPr/>
              </p:nvSpPr>
              <p:spPr>
                <a:xfrm>
                  <a:off x="2352" y="3888"/>
                  <a:ext cx="0" cy="96"/>
                </a:xfrm>
                <a:prstGeom prst="line">
                  <a:avLst/>
                </a:prstGeom>
                <a:ln w="38100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  <p:grpSp>
            <p:nvGrpSpPr>
              <p:cNvPr id="33844" name="组合 16436"/>
              <p:cNvGrpSpPr/>
              <p:nvPr/>
            </p:nvGrpSpPr>
            <p:grpSpPr>
              <a:xfrm>
                <a:off x="1632" y="2160"/>
                <a:ext cx="384" cy="144"/>
                <a:chOff x="2160" y="3888"/>
                <a:chExt cx="192" cy="96"/>
              </a:xfrm>
            </p:grpSpPr>
            <p:sp>
              <p:nvSpPr>
                <p:cNvPr id="33845" name="直接连接符 16437"/>
                <p:cNvSpPr/>
                <p:nvPr/>
              </p:nvSpPr>
              <p:spPr>
                <a:xfrm>
                  <a:off x="2160" y="3888"/>
                  <a:ext cx="0" cy="96"/>
                </a:xfrm>
                <a:prstGeom prst="line">
                  <a:avLst/>
                </a:prstGeom>
                <a:ln w="38100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46" name="直接连接符 16438"/>
                <p:cNvSpPr/>
                <p:nvPr/>
              </p:nvSpPr>
              <p:spPr>
                <a:xfrm>
                  <a:off x="2352" y="3888"/>
                  <a:ext cx="0" cy="96"/>
                </a:xfrm>
                <a:prstGeom prst="line">
                  <a:avLst/>
                </a:prstGeom>
                <a:ln w="38100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33847" name="文本框 16439"/>
              <p:cNvSpPr txBox="1"/>
              <p:nvPr/>
            </p:nvSpPr>
            <p:spPr>
              <a:xfrm>
                <a:off x="672" y="2352"/>
                <a:ext cx="276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lstStyle/>
              <a:p>
                <a:r>
                  <a:rPr lang="en-US" altLang="zh-CN" sz="2400" b="1" dirty="0">
                    <a:latin typeface="Times New Roman" panose="02020603050405020304" charset="0"/>
                    <a:ea typeface="宋体" panose="02010600030101010101" pitchFamily="2" charset="-122"/>
                  </a:rPr>
                  <a:t>-4</a:t>
                </a:r>
              </a:p>
            </p:txBody>
          </p:sp>
          <p:sp>
            <p:nvSpPr>
              <p:cNvPr id="33848" name="文本框 16440"/>
              <p:cNvSpPr txBox="1"/>
              <p:nvPr/>
            </p:nvSpPr>
            <p:spPr>
              <a:xfrm>
                <a:off x="1056" y="2352"/>
                <a:ext cx="276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lstStyle/>
              <a:p>
                <a:r>
                  <a:rPr lang="en-US" altLang="zh-CN" sz="2400" b="1" dirty="0">
                    <a:latin typeface="Times New Roman" panose="02020603050405020304" charset="0"/>
                    <a:ea typeface="宋体" panose="02010600030101010101" pitchFamily="2" charset="-122"/>
                  </a:rPr>
                  <a:t>-3</a:t>
                </a:r>
              </a:p>
            </p:txBody>
          </p:sp>
          <p:sp>
            <p:nvSpPr>
              <p:cNvPr id="33849" name="文本框 16441"/>
              <p:cNvSpPr txBox="1"/>
              <p:nvPr/>
            </p:nvSpPr>
            <p:spPr>
              <a:xfrm>
                <a:off x="1440" y="2352"/>
                <a:ext cx="276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lstStyle/>
              <a:p>
                <a:r>
                  <a:rPr lang="en-US" altLang="zh-CN" sz="2400" b="1" dirty="0">
                    <a:latin typeface="Times New Roman" panose="02020603050405020304" charset="0"/>
                    <a:ea typeface="宋体" panose="02010600030101010101" pitchFamily="2" charset="-122"/>
                  </a:rPr>
                  <a:t>-2</a:t>
                </a:r>
              </a:p>
            </p:txBody>
          </p:sp>
          <p:sp>
            <p:nvSpPr>
              <p:cNvPr id="33850" name="文本框 16442"/>
              <p:cNvSpPr txBox="1"/>
              <p:nvPr/>
            </p:nvSpPr>
            <p:spPr>
              <a:xfrm>
                <a:off x="1824" y="2352"/>
                <a:ext cx="276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lstStyle/>
              <a:p>
                <a:r>
                  <a:rPr lang="en-US" altLang="zh-CN" sz="2400" b="1" dirty="0">
                    <a:latin typeface="Times New Roman" panose="02020603050405020304" charset="0"/>
                    <a:ea typeface="宋体" panose="02010600030101010101" pitchFamily="2" charset="-122"/>
                  </a:rPr>
                  <a:t>-1</a:t>
                </a:r>
              </a:p>
            </p:txBody>
          </p:sp>
        </p:grpSp>
      </p:grpSp>
      <p:grpSp>
        <p:nvGrpSpPr>
          <p:cNvPr id="33851" name="组合 16443"/>
          <p:cNvGrpSpPr/>
          <p:nvPr/>
        </p:nvGrpSpPr>
        <p:grpSpPr>
          <a:xfrm>
            <a:off x="10414000" y="4186555"/>
            <a:ext cx="1371600" cy="457200"/>
            <a:chOff x="4752" y="2352"/>
            <a:chExt cx="864" cy="288"/>
          </a:xfrm>
        </p:grpSpPr>
        <p:sp>
          <p:nvSpPr>
            <p:cNvPr id="33852" name="文本框 16444"/>
            <p:cNvSpPr txBox="1"/>
            <p:nvPr/>
          </p:nvSpPr>
          <p:spPr>
            <a:xfrm>
              <a:off x="4752" y="2352"/>
              <a:ext cx="21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 dirty="0">
                  <a:solidFill>
                    <a:srgbClr val="FF3300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x</a:t>
              </a:r>
            </a:p>
          </p:txBody>
        </p:sp>
        <p:sp>
          <p:nvSpPr>
            <p:cNvPr id="33853" name="文本框 16445"/>
            <p:cNvSpPr txBox="1"/>
            <p:nvPr/>
          </p:nvSpPr>
          <p:spPr>
            <a:xfrm>
              <a:off x="5112" y="2352"/>
              <a:ext cx="50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2400" b="1" dirty="0">
                  <a:solidFill>
                    <a:srgbClr val="FF3300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横轴</a:t>
              </a:r>
            </a:p>
          </p:txBody>
        </p:sp>
      </p:grpSp>
      <p:grpSp>
        <p:nvGrpSpPr>
          <p:cNvPr id="33854" name="组合 16446"/>
          <p:cNvGrpSpPr/>
          <p:nvPr/>
        </p:nvGrpSpPr>
        <p:grpSpPr>
          <a:xfrm>
            <a:off x="5346700" y="909955"/>
            <a:ext cx="1289050" cy="533400"/>
            <a:chOff x="1560" y="144"/>
            <a:chExt cx="812" cy="336"/>
          </a:xfrm>
        </p:grpSpPr>
        <p:sp>
          <p:nvSpPr>
            <p:cNvPr id="33855" name="文本框 16447"/>
            <p:cNvSpPr txBox="1"/>
            <p:nvPr/>
          </p:nvSpPr>
          <p:spPr>
            <a:xfrm>
              <a:off x="2160" y="144"/>
              <a:ext cx="21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 dirty="0">
                  <a:solidFill>
                    <a:srgbClr val="FF3300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y</a:t>
              </a:r>
            </a:p>
          </p:txBody>
        </p:sp>
        <p:sp>
          <p:nvSpPr>
            <p:cNvPr id="33856" name="文本框 16448"/>
            <p:cNvSpPr txBox="1"/>
            <p:nvPr/>
          </p:nvSpPr>
          <p:spPr>
            <a:xfrm>
              <a:off x="1560" y="192"/>
              <a:ext cx="50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2400" b="1" dirty="0">
                  <a:solidFill>
                    <a:srgbClr val="FF3300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纵轴</a:t>
              </a:r>
            </a:p>
          </p:txBody>
        </p:sp>
      </p:grpSp>
      <p:sp>
        <p:nvSpPr>
          <p:cNvPr id="16450" name="直接连接符 16449"/>
          <p:cNvSpPr/>
          <p:nvPr/>
        </p:nvSpPr>
        <p:spPr>
          <a:xfrm flipV="1">
            <a:off x="5461000" y="3576955"/>
            <a:ext cx="0" cy="533400"/>
          </a:xfrm>
          <a:prstGeom prst="line">
            <a:avLst/>
          </a:prstGeom>
          <a:ln w="57150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16451" name="直接连接符 16450"/>
          <p:cNvSpPr/>
          <p:nvPr/>
        </p:nvSpPr>
        <p:spPr>
          <a:xfrm>
            <a:off x="5461000" y="3592830"/>
            <a:ext cx="1295400" cy="0"/>
          </a:xfrm>
          <a:prstGeom prst="line">
            <a:avLst/>
          </a:prstGeom>
          <a:ln w="57150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33859" name="文本框 16451"/>
          <p:cNvSpPr txBox="1"/>
          <p:nvPr/>
        </p:nvSpPr>
        <p:spPr>
          <a:xfrm>
            <a:off x="5281613" y="3140393"/>
            <a:ext cx="374650" cy="10064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6000" b="1" dirty="0">
                <a:solidFill>
                  <a:srgbClr val="0000FF"/>
                </a:solidFill>
                <a:latin typeface="Times New Roman" panose="02020603050405020304" charset="0"/>
                <a:ea typeface="宋体" panose="02010600030101010101" pitchFamily="2" charset="-122"/>
              </a:rPr>
              <a:t>·</a:t>
            </a:r>
          </a:p>
        </p:txBody>
      </p:sp>
      <p:sp>
        <p:nvSpPr>
          <p:cNvPr id="33860" name="文本框 16452"/>
          <p:cNvSpPr txBox="1"/>
          <p:nvPr/>
        </p:nvSpPr>
        <p:spPr>
          <a:xfrm>
            <a:off x="4927600" y="3043555"/>
            <a:ext cx="441325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charset="0"/>
                <a:ea typeface="宋体" panose="02010600030101010101" pitchFamily="2" charset="-122"/>
              </a:rPr>
              <a:t>C</a:t>
            </a:r>
          </a:p>
        </p:txBody>
      </p:sp>
      <p:sp>
        <p:nvSpPr>
          <p:cNvPr id="16454" name="直接连接符 16453"/>
          <p:cNvSpPr/>
          <p:nvPr/>
        </p:nvSpPr>
        <p:spPr>
          <a:xfrm flipV="1">
            <a:off x="7975600" y="2586355"/>
            <a:ext cx="0" cy="1524000"/>
          </a:xfrm>
          <a:prstGeom prst="line">
            <a:avLst/>
          </a:prstGeom>
          <a:ln w="57150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16455" name="直接连接符 16454"/>
          <p:cNvSpPr/>
          <p:nvPr/>
        </p:nvSpPr>
        <p:spPr>
          <a:xfrm>
            <a:off x="6756400" y="2586355"/>
            <a:ext cx="1219200" cy="0"/>
          </a:xfrm>
          <a:prstGeom prst="line">
            <a:avLst/>
          </a:prstGeom>
          <a:ln w="57150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33863" name="文本框 16455"/>
          <p:cNvSpPr txBox="1"/>
          <p:nvPr/>
        </p:nvSpPr>
        <p:spPr>
          <a:xfrm>
            <a:off x="7829550" y="2037080"/>
            <a:ext cx="374650" cy="10064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6000" b="1" dirty="0">
                <a:solidFill>
                  <a:srgbClr val="0000FF"/>
                </a:solidFill>
                <a:latin typeface="Times New Roman" panose="02020603050405020304" charset="0"/>
                <a:ea typeface="宋体" panose="02010600030101010101" pitchFamily="2" charset="-122"/>
              </a:rPr>
              <a:t>·</a:t>
            </a:r>
          </a:p>
        </p:txBody>
      </p:sp>
      <p:sp>
        <p:nvSpPr>
          <p:cNvPr id="33864" name="文本框 16456"/>
          <p:cNvSpPr txBox="1"/>
          <p:nvPr/>
        </p:nvSpPr>
        <p:spPr>
          <a:xfrm>
            <a:off x="7823200" y="1976755"/>
            <a:ext cx="441325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charset="0"/>
                <a:ea typeface="宋体" panose="02010600030101010101" pitchFamily="2" charset="-122"/>
              </a:rPr>
              <a:t>A</a:t>
            </a:r>
          </a:p>
        </p:txBody>
      </p:sp>
      <p:sp>
        <p:nvSpPr>
          <p:cNvPr id="16458" name="直接连接符 16457"/>
          <p:cNvSpPr/>
          <p:nvPr/>
        </p:nvSpPr>
        <p:spPr>
          <a:xfrm flipV="1">
            <a:off x="7366000" y="4110355"/>
            <a:ext cx="0" cy="990600"/>
          </a:xfrm>
          <a:prstGeom prst="line">
            <a:avLst/>
          </a:prstGeom>
          <a:ln w="57150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16459" name="直接连接符 16458"/>
          <p:cNvSpPr/>
          <p:nvPr/>
        </p:nvSpPr>
        <p:spPr>
          <a:xfrm>
            <a:off x="6756400" y="5100955"/>
            <a:ext cx="609600" cy="0"/>
          </a:xfrm>
          <a:prstGeom prst="line">
            <a:avLst/>
          </a:prstGeom>
          <a:ln w="57150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33867" name="文本框 16459"/>
          <p:cNvSpPr txBox="1"/>
          <p:nvPr/>
        </p:nvSpPr>
        <p:spPr>
          <a:xfrm>
            <a:off x="7153275" y="4580255"/>
            <a:ext cx="374650" cy="10064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6000" b="1" dirty="0">
                <a:solidFill>
                  <a:srgbClr val="0000FF"/>
                </a:solidFill>
                <a:latin typeface="Times New Roman" panose="02020603050405020304" charset="0"/>
                <a:ea typeface="宋体" panose="02010600030101010101" pitchFamily="2" charset="-122"/>
              </a:rPr>
              <a:t>·</a:t>
            </a:r>
          </a:p>
        </p:txBody>
      </p:sp>
      <p:sp>
        <p:nvSpPr>
          <p:cNvPr id="33868" name="文本框 16460"/>
          <p:cNvSpPr txBox="1"/>
          <p:nvPr/>
        </p:nvSpPr>
        <p:spPr>
          <a:xfrm>
            <a:off x="7366000" y="5100955"/>
            <a:ext cx="420688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charset="0"/>
                <a:ea typeface="宋体" panose="02010600030101010101" pitchFamily="2" charset="-122"/>
              </a:rPr>
              <a:t>E</a:t>
            </a:r>
          </a:p>
        </p:txBody>
      </p:sp>
      <p:sp>
        <p:nvSpPr>
          <p:cNvPr id="16462" name="直接连接符 16461"/>
          <p:cNvSpPr/>
          <p:nvPr/>
        </p:nvSpPr>
        <p:spPr>
          <a:xfrm flipV="1">
            <a:off x="4241800" y="4110355"/>
            <a:ext cx="0" cy="1524000"/>
          </a:xfrm>
          <a:prstGeom prst="line">
            <a:avLst/>
          </a:prstGeom>
          <a:ln w="57150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16463" name="直接连接符 16462"/>
          <p:cNvSpPr/>
          <p:nvPr/>
        </p:nvSpPr>
        <p:spPr>
          <a:xfrm>
            <a:off x="4241800" y="5710555"/>
            <a:ext cx="2514600" cy="0"/>
          </a:xfrm>
          <a:prstGeom prst="line">
            <a:avLst/>
          </a:prstGeom>
          <a:ln w="57150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33871" name="文本框 16463"/>
          <p:cNvSpPr txBox="1"/>
          <p:nvPr/>
        </p:nvSpPr>
        <p:spPr>
          <a:xfrm>
            <a:off x="4057650" y="5229543"/>
            <a:ext cx="374650" cy="10064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6000" b="1" dirty="0">
                <a:solidFill>
                  <a:srgbClr val="0000FF"/>
                </a:solidFill>
                <a:latin typeface="Times New Roman" panose="02020603050405020304" charset="0"/>
                <a:ea typeface="宋体" panose="02010600030101010101" pitchFamily="2" charset="-122"/>
              </a:rPr>
              <a:t>·</a:t>
            </a:r>
          </a:p>
        </p:txBody>
      </p:sp>
      <p:sp>
        <p:nvSpPr>
          <p:cNvPr id="33872" name="文本框 16464"/>
          <p:cNvSpPr txBox="1"/>
          <p:nvPr/>
        </p:nvSpPr>
        <p:spPr>
          <a:xfrm>
            <a:off x="4029075" y="5710555"/>
            <a:ext cx="441325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charset="0"/>
                <a:ea typeface="宋体" panose="02010600030101010101" pitchFamily="2" charset="-122"/>
              </a:rPr>
              <a:t>D</a:t>
            </a:r>
          </a:p>
        </p:txBody>
      </p:sp>
      <p:sp>
        <p:nvSpPr>
          <p:cNvPr id="16466" name="文本框 16465"/>
          <p:cNvSpPr txBox="1"/>
          <p:nvPr/>
        </p:nvSpPr>
        <p:spPr>
          <a:xfrm>
            <a:off x="8204200" y="1748155"/>
            <a:ext cx="1143000" cy="457200"/>
          </a:xfrm>
          <a:prstGeom prst="rect">
            <a:avLst/>
          </a:prstGeom>
          <a:solidFill>
            <a:srgbClr val="0000FF"/>
          </a:solidFill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</a:rPr>
              <a:t>( 2</a:t>
            </a:r>
            <a:r>
              <a:rPr lang="zh-CN" altLang="en-US" sz="2400" b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</a:rPr>
              <a:t>，</a:t>
            </a:r>
            <a:r>
              <a:rPr lang="en-US" altLang="zh-CN" sz="2400" b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</a:rPr>
              <a:t>3 )</a:t>
            </a:r>
          </a:p>
        </p:txBody>
      </p:sp>
      <p:sp>
        <p:nvSpPr>
          <p:cNvPr id="16467" name="文本框 16466"/>
          <p:cNvSpPr txBox="1"/>
          <p:nvPr/>
        </p:nvSpPr>
        <p:spPr>
          <a:xfrm>
            <a:off x="9042400" y="2662555"/>
            <a:ext cx="1295400" cy="457200"/>
          </a:xfrm>
          <a:prstGeom prst="rect">
            <a:avLst/>
          </a:prstGeom>
          <a:solidFill>
            <a:srgbClr val="0000FF"/>
          </a:solidFill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2400" b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</a:rPr>
              <a:t>( 3</a:t>
            </a:r>
            <a:r>
              <a:rPr lang="zh-CN" altLang="en-US" sz="2400" b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</a:rPr>
              <a:t>，</a:t>
            </a:r>
            <a:r>
              <a:rPr lang="en-US" altLang="zh-CN" sz="2400" b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</a:rPr>
              <a:t>2 )</a:t>
            </a:r>
          </a:p>
        </p:txBody>
      </p:sp>
      <p:sp>
        <p:nvSpPr>
          <p:cNvPr id="16468" name="文本框 16467"/>
          <p:cNvSpPr txBox="1"/>
          <p:nvPr/>
        </p:nvSpPr>
        <p:spPr>
          <a:xfrm>
            <a:off x="4699000" y="2586355"/>
            <a:ext cx="1295400" cy="457200"/>
          </a:xfrm>
          <a:prstGeom prst="rect">
            <a:avLst/>
          </a:prstGeom>
          <a:solidFill>
            <a:srgbClr val="0000FF"/>
          </a:solidFill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2400" b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</a:rPr>
              <a:t>( -2</a:t>
            </a:r>
            <a:r>
              <a:rPr lang="zh-CN" altLang="en-US" sz="2400" b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</a:rPr>
              <a:t>，</a:t>
            </a:r>
            <a:r>
              <a:rPr lang="en-US" altLang="zh-CN" sz="2400" b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</a:rPr>
              <a:t>1 )</a:t>
            </a:r>
          </a:p>
        </p:txBody>
      </p:sp>
      <p:sp>
        <p:nvSpPr>
          <p:cNvPr id="16469" name="文本框 16468"/>
          <p:cNvSpPr txBox="1"/>
          <p:nvPr/>
        </p:nvSpPr>
        <p:spPr>
          <a:xfrm>
            <a:off x="4546600" y="5862955"/>
            <a:ext cx="1524000" cy="457200"/>
          </a:xfrm>
          <a:prstGeom prst="rect">
            <a:avLst/>
          </a:prstGeom>
          <a:solidFill>
            <a:srgbClr val="0000FF"/>
          </a:solidFill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2400" b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</a:rPr>
              <a:t>( -4</a:t>
            </a:r>
            <a:r>
              <a:rPr lang="zh-CN" altLang="en-US" sz="2400" b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</a:rPr>
              <a:t>，</a:t>
            </a:r>
            <a:r>
              <a:rPr lang="en-US" altLang="zh-CN" sz="2400" b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</a:rPr>
              <a:t>- 3 )</a:t>
            </a:r>
          </a:p>
        </p:txBody>
      </p:sp>
      <p:sp>
        <p:nvSpPr>
          <p:cNvPr id="16470" name="文本框 16469"/>
          <p:cNvSpPr txBox="1"/>
          <p:nvPr/>
        </p:nvSpPr>
        <p:spPr>
          <a:xfrm>
            <a:off x="7823200" y="5177155"/>
            <a:ext cx="1447800" cy="457200"/>
          </a:xfrm>
          <a:prstGeom prst="rect">
            <a:avLst/>
          </a:prstGeom>
          <a:solidFill>
            <a:srgbClr val="0000FF"/>
          </a:solidFill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2400" b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</a:rPr>
              <a:t>( 1</a:t>
            </a:r>
            <a:r>
              <a:rPr lang="zh-CN" altLang="en-US" sz="2400" b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</a:rPr>
              <a:t>，</a:t>
            </a:r>
            <a:r>
              <a:rPr lang="en-US" altLang="zh-CN" sz="2400" b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</a:rPr>
              <a:t>- 2 )</a:t>
            </a:r>
          </a:p>
        </p:txBody>
      </p:sp>
      <p:grpSp>
        <p:nvGrpSpPr>
          <p:cNvPr id="17" name="组合 16470"/>
          <p:cNvGrpSpPr/>
          <p:nvPr/>
        </p:nvGrpSpPr>
        <p:grpSpPr>
          <a:xfrm>
            <a:off x="9804400" y="833755"/>
            <a:ext cx="1893888" cy="1066800"/>
            <a:chOff x="4368" y="480"/>
            <a:chExt cx="1193" cy="672"/>
          </a:xfrm>
        </p:grpSpPr>
        <p:sp>
          <p:nvSpPr>
            <p:cNvPr id="33879" name="矩形标注 16471"/>
            <p:cNvSpPr/>
            <p:nvPr/>
          </p:nvSpPr>
          <p:spPr>
            <a:xfrm>
              <a:off x="4368" y="480"/>
              <a:ext cx="1152" cy="672"/>
            </a:xfrm>
            <a:prstGeom prst="wedgeRectCallout">
              <a:avLst>
                <a:gd name="adj1" fmla="val -44792"/>
                <a:gd name="adj2" fmla="val 69940"/>
              </a:avLst>
            </a:prstGeom>
            <a:solidFill>
              <a:srgbClr val="0066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endParaRPr lang="zh-CN" altLang="zh-CN" sz="2400" dirty="0"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33880" name="文本框 16472"/>
            <p:cNvSpPr txBox="1"/>
            <p:nvPr/>
          </p:nvSpPr>
          <p:spPr>
            <a:xfrm>
              <a:off x="4416" y="528"/>
              <a:ext cx="1145" cy="557"/>
            </a:xfrm>
            <a:prstGeom prst="rect">
              <a:avLst/>
            </a:prstGeom>
            <a:solidFill>
              <a:srgbClr val="006600"/>
            </a:solidFill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2400" b="1" dirty="0">
                  <a:solidFill>
                    <a:srgbClr val="FFFF00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坐标是</a:t>
              </a:r>
              <a:r>
                <a:rPr lang="zh-CN" altLang="en-US" sz="2800" b="1" u="sng" dirty="0">
                  <a:solidFill>
                    <a:srgbClr val="FF0000"/>
                  </a:solidFill>
                  <a:latin typeface="Times New Roman" panose="02020603050405020304" charset="0"/>
                  <a:ea typeface="楷体_GB2312" panose="02010609030101010101" pitchFamily="49" charset="-122"/>
                </a:rPr>
                <a:t>有序</a:t>
              </a:r>
            </a:p>
            <a:p>
              <a:r>
                <a:rPr lang="zh-CN" altLang="en-US" sz="2400" b="1" dirty="0">
                  <a:solidFill>
                    <a:srgbClr val="FFFF00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的数对。</a:t>
              </a:r>
            </a:p>
          </p:txBody>
        </p:sp>
      </p:grpSp>
      <p:sp>
        <p:nvSpPr>
          <p:cNvPr id="33881" name="文本框 16473"/>
          <p:cNvSpPr txBox="1"/>
          <p:nvPr/>
        </p:nvSpPr>
        <p:spPr>
          <a:xfrm>
            <a:off x="187960" y="1009650"/>
            <a:ext cx="458279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 dirty="0">
                <a:latin typeface="+mn-ea"/>
                <a:cs typeface="+mn-ea"/>
              </a:rPr>
              <a:t>写出图中</a:t>
            </a:r>
            <a:r>
              <a:rPr lang="en-US" altLang="zh-CN" sz="3200" b="1" dirty="0">
                <a:latin typeface="+mn-ea"/>
                <a:cs typeface="+mn-ea"/>
              </a:rPr>
              <a:t>A</a:t>
            </a:r>
            <a:r>
              <a:rPr lang="zh-CN" altLang="en-US" sz="3200" b="1" dirty="0">
                <a:latin typeface="+mn-ea"/>
                <a:cs typeface="+mn-ea"/>
              </a:rPr>
              <a:t>、</a:t>
            </a:r>
            <a:r>
              <a:rPr lang="en-US" altLang="zh-CN" sz="3200" b="1" dirty="0">
                <a:latin typeface="+mn-ea"/>
                <a:cs typeface="+mn-ea"/>
              </a:rPr>
              <a:t>B</a:t>
            </a:r>
            <a:r>
              <a:rPr lang="zh-CN" altLang="en-US" sz="3200" b="1" dirty="0">
                <a:latin typeface="+mn-ea"/>
                <a:cs typeface="+mn-ea"/>
              </a:rPr>
              <a:t>、</a:t>
            </a:r>
            <a:r>
              <a:rPr lang="en-US" altLang="zh-CN" sz="3200" b="1" dirty="0">
                <a:latin typeface="+mn-ea"/>
                <a:cs typeface="+mn-ea"/>
              </a:rPr>
              <a:t>C</a:t>
            </a:r>
            <a:r>
              <a:rPr lang="zh-CN" altLang="en-US" sz="3200" b="1" dirty="0">
                <a:latin typeface="+mn-ea"/>
                <a:cs typeface="+mn-ea"/>
              </a:rPr>
              <a:t>、</a:t>
            </a:r>
            <a:r>
              <a:rPr lang="en-US" altLang="zh-CN" sz="3200" b="1" dirty="0">
                <a:latin typeface="+mn-ea"/>
                <a:cs typeface="+mn-ea"/>
              </a:rPr>
              <a:t>D</a:t>
            </a:r>
            <a:r>
              <a:rPr lang="zh-CN" altLang="en-US" sz="3200" b="1" dirty="0">
                <a:latin typeface="+mn-ea"/>
                <a:cs typeface="+mn-ea"/>
              </a:rPr>
              <a:t>、</a:t>
            </a:r>
            <a:r>
              <a:rPr lang="en-US" altLang="zh-CN" sz="3200" b="1" dirty="0">
                <a:latin typeface="+mn-ea"/>
                <a:cs typeface="+mn-ea"/>
              </a:rPr>
              <a:t>E</a:t>
            </a:r>
            <a:r>
              <a:rPr lang="zh-CN" altLang="en-US" sz="3200" b="1" dirty="0">
                <a:latin typeface="+mn-ea"/>
                <a:cs typeface="+mn-ea"/>
              </a:rPr>
              <a:t>各点的</a:t>
            </a:r>
            <a:r>
              <a:rPr lang="zh-CN" altLang="en-US" sz="3200" b="1" dirty="0">
                <a:solidFill>
                  <a:srgbClr val="FF00FF"/>
                </a:solidFill>
                <a:latin typeface="+mn-ea"/>
                <a:cs typeface="+mn-ea"/>
              </a:rPr>
              <a:t>坐标，</a:t>
            </a:r>
            <a:r>
              <a:rPr lang="zh-CN" altLang="en-US" sz="3200" b="1" dirty="0">
                <a:latin typeface="+mn-ea"/>
                <a:cs typeface="+mn-ea"/>
              </a:rPr>
              <a:t>并说出这些点在哪个</a:t>
            </a:r>
            <a:r>
              <a:rPr lang="zh-CN" altLang="en-US" sz="3200" b="1" dirty="0">
                <a:solidFill>
                  <a:srgbClr val="FF00FF"/>
                </a:solidFill>
                <a:latin typeface="+mn-ea"/>
                <a:cs typeface="+mn-ea"/>
              </a:rPr>
              <a:t>象限？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6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16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6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6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16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6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6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1000"/>
                                        <p:tgtEl>
                                          <p:spTgt spid="16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16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6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1000"/>
                                        <p:tgtEl>
                                          <p:spTgt spid="16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16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66" grpId="0" bldLvl="0" animBg="1"/>
      <p:bldP spid="16467" grpId="0" bldLvl="0" animBg="1"/>
      <p:bldP spid="16468" grpId="0" bldLvl="0" animBg="1"/>
      <p:bldP spid="16469" grpId="0" bldLvl="0" animBg="1"/>
      <p:bldP spid="16470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818" name="直接连接符 17411"/>
          <p:cNvSpPr/>
          <p:nvPr/>
        </p:nvSpPr>
        <p:spPr>
          <a:xfrm flipV="1">
            <a:off x="6491605" y="3070860"/>
            <a:ext cx="4724400" cy="0"/>
          </a:xfrm>
          <a:prstGeom prst="line">
            <a:avLst/>
          </a:prstGeom>
          <a:ln w="57150" cap="flat" cmpd="sng">
            <a:solidFill>
              <a:srgbClr val="C00000"/>
            </a:solidFill>
            <a:prstDash val="solid"/>
            <a:round/>
            <a:headEnd type="none" w="med" len="med"/>
            <a:tailEnd type="triangle" w="sm" len="lg"/>
          </a:ln>
        </p:spPr>
      </p:sp>
      <p:sp>
        <p:nvSpPr>
          <p:cNvPr id="34819" name="文本框 17412"/>
          <p:cNvSpPr txBox="1"/>
          <p:nvPr/>
        </p:nvSpPr>
        <p:spPr>
          <a:xfrm>
            <a:off x="10911205" y="3008948"/>
            <a:ext cx="457200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x</a:t>
            </a:r>
          </a:p>
        </p:txBody>
      </p:sp>
      <p:sp>
        <p:nvSpPr>
          <p:cNvPr id="34820" name="直接连接符 17413"/>
          <p:cNvSpPr/>
          <p:nvPr/>
        </p:nvSpPr>
        <p:spPr>
          <a:xfrm>
            <a:off x="7964805" y="2954973"/>
            <a:ext cx="0" cy="93662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821" name="直接连接符 17414"/>
          <p:cNvSpPr/>
          <p:nvPr/>
        </p:nvSpPr>
        <p:spPr>
          <a:xfrm>
            <a:off x="7305993" y="2954973"/>
            <a:ext cx="0" cy="93662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822" name="直接连接符 17415"/>
          <p:cNvSpPr/>
          <p:nvPr/>
        </p:nvSpPr>
        <p:spPr>
          <a:xfrm>
            <a:off x="6648768" y="2954973"/>
            <a:ext cx="0" cy="93662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823" name="直接连接符 17416"/>
          <p:cNvSpPr/>
          <p:nvPr/>
        </p:nvSpPr>
        <p:spPr>
          <a:xfrm>
            <a:off x="9133205" y="2954973"/>
            <a:ext cx="0" cy="93662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824" name="直接连接符 17417"/>
          <p:cNvSpPr/>
          <p:nvPr/>
        </p:nvSpPr>
        <p:spPr>
          <a:xfrm>
            <a:off x="9792018" y="2954973"/>
            <a:ext cx="0" cy="93662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825" name="直接连接符 17418"/>
          <p:cNvSpPr/>
          <p:nvPr/>
        </p:nvSpPr>
        <p:spPr>
          <a:xfrm>
            <a:off x="10449243" y="2954973"/>
            <a:ext cx="0" cy="93662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826" name="文本框 17419"/>
          <p:cNvSpPr txBox="1"/>
          <p:nvPr/>
        </p:nvSpPr>
        <p:spPr>
          <a:xfrm>
            <a:off x="8183880" y="2994660"/>
            <a:ext cx="36512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O</a:t>
            </a:r>
          </a:p>
        </p:txBody>
      </p:sp>
      <p:sp>
        <p:nvSpPr>
          <p:cNvPr id="34827" name="文本框 17420"/>
          <p:cNvSpPr txBox="1"/>
          <p:nvPr/>
        </p:nvSpPr>
        <p:spPr>
          <a:xfrm>
            <a:off x="9006205" y="3045460"/>
            <a:ext cx="366713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1</a:t>
            </a:r>
          </a:p>
        </p:txBody>
      </p:sp>
      <p:sp>
        <p:nvSpPr>
          <p:cNvPr id="34828" name="文本框 17421"/>
          <p:cNvSpPr txBox="1"/>
          <p:nvPr/>
        </p:nvSpPr>
        <p:spPr>
          <a:xfrm>
            <a:off x="9615805" y="3045460"/>
            <a:ext cx="36512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2</a:t>
            </a:r>
          </a:p>
        </p:txBody>
      </p:sp>
      <p:sp>
        <p:nvSpPr>
          <p:cNvPr id="34829" name="文本框 17422"/>
          <p:cNvSpPr txBox="1"/>
          <p:nvPr/>
        </p:nvSpPr>
        <p:spPr>
          <a:xfrm>
            <a:off x="10301605" y="3045460"/>
            <a:ext cx="36512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3</a:t>
            </a:r>
          </a:p>
        </p:txBody>
      </p:sp>
      <p:sp>
        <p:nvSpPr>
          <p:cNvPr id="34830" name="文本框 17423"/>
          <p:cNvSpPr txBox="1"/>
          <p:nvPr/>
        </p:nvSpPr>
        <p:spPr>
          <a:xfrm>
            <a:off x="7731443" y="3045460"/>
            <a:ext cx="512762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-1</a:t>
            </a:r>
          </a:p>
        </p:txBody>
      </p:sp>
      <p:sp>
        <p:nvSpPr>
          <p:cNvPr id="34831" name="文本框 17424"/>
          <p:cNvSpPr txBox="1"/>
          <p:nvPr/>
        </p:nvSpPr>
        <p:spPr>
          <a:xfrm>
            <a:off x="7045643" y="3070860"/>
            <a:ext cx="512762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-2</a:t>
            </a:r>
          </a:p>
        </p:txBody>
      </p:sp>
      <p:sp>
        <p:nvSpPr>
          <p:cNvPr id="34832" name="文本框 17425"/>
          <p:cNvSpPr txBox="1"/>
          <p:nvPr/>
        </p:nvSpPr>
        <p:spPr>
          <a:xfrm>
            <a:off x="6436043" y="3045460"/>
            <a:ext cx="512762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-3</a:t>
            </a:r>
          </a:p>
        </p:txBody>
      </p:sp>
      <p:sp>
        <p:nvSpPr>
          <p:cNvPr id="34833" name="直接连接符 17426"/>
          <p:cNvSpPr/>
          <p:nvPr/>
        </p:nvSpPr>
        <p:spPr>
          <a:xfrm rot="-5400000">
            <a:off x="8536305" y="3574098"/>
            <a:ext cx="0" cy="11747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834" name="直接连接符 17427"/>
          <p:cNvSpPr/>
          <p:nvPr/>
        </p:nvSpPr>
        <p:spPr>
          <a:xfrm rot="-5400000" flipV="1">
            <a:off x="6415405" y="3143885"/>
            <a:ext cx="4267200" cy="3175"/>
          </a:xfrm>
          <a:prstGeom prst="line">
            <a:avLst/>
          </a:prstGeom>
          <a:ln w="57150" cap="flat" cmpd="sng">
            <a:solidFill>
              <a:srgbClr val="C00000"/>
            </a:solidFill>
            <a:prstDash val="solid"/>
            <a:round/>
            <a:headEnd type="none" w="med" len="med"/>
            <a:tailEnd type="triangle" w="sm" len="lg"/>
          </a:ln>
        </p:spPr>
      </p:sp>
      <p:sp>
        <p:nvSpPr>
          <p:cNvPr id="34835" name="直接连接符 17428"/>
          <p:cNvSpPr/>
          <p:nvPr/>
        </p:nvSpPr>
        <p:spPr>
          <a:xfrm rot="-5400000">
            <a:off x="8518843" y="4182110"/>
            <a:ext cx="0" cy="11747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836" name="直接连接符 17429"/>
          <p:cNvSpPr/>
          <p:nvPr/>
        </p:nvSpPr>
        <p:spPr>
          <a:xfrm rot="-5400000">
            <a:off x="8518843" y="4802823"/>
            <a:ext cx="0" cy="11747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837" name="直接连接符 17430"/>
          <p:cNvSpPr/>
          <p:nvPr/>
        </p:nvSpPr>
        <p:spPr>
          <a:xfrm rot="-5400000">
            <a:off x="8517255" y="2413635"/>
            <a:ext cx="0" cy="117475"/>
          </a:xfrm>
          <a:prstGeom prst="line">
            <a:avLst/>
          </a:prstGeom>
          <a:ln w="38100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838" name="直接连接符 17431"/>
          <p:cNvSpPr/>
          <p:nvPr/>
        </p:nvSpPr>
        <p:spPr>
          <a:xfrm rot="-5400000">
            <a:off x="8517255" y="1765935"/>
            <a:ext cx="0" cy="117475"/>
          </a:xfrm>
          <a:prstGeom prst="line">
            <a:avLst/>
          </a:prstGeom>
          <a:ln w="38100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839" name="文本框 17432"/>
          <p:cNvSpPr txBox="1"/>
          <p:nvPr/>
        </p:nvSpPr>
        <p:spPr>
          <a:xfrm>
            <a:off x="8183880" y="2232660"/>
            <a:ext cx="36512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1</a:t>
            </a:r>
          </a:p>
        </p:txBody>
      </p:sp>
      <p:sp>
        <p:nvSpPr>
          <p:cNvPr id="34840" name="文本框 17433"/>
          <p:cNvSpPr txBox="1"/>
          <p:nvPr/>
        </p:nvSpPr>
        <p:spPr>
          <a:xfrm>
            <a:off x="8183880" y="1546860"/>
            <a:ext cx="36512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2</a:t>
            </a:r>
          </a:p>
        </p:txBody>
      </p:sp>
      <p:sp>
        <p:nvSpPr>
          <p:cNvPr id="34841" name="文本框 17434"/>
          <p:cNvSpPr txBox="1"/>
          <p:nvPr/>
        </p:nvSpPr>
        <p:spPr>
          <a:xfrm>
            <a:off x="8091805" y="3375660"/>
            <a:ext cx="51117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-1</a:t>
            </a:r>
          </a:p>
        </p:txBody>
      </p:sp>
      <p:sp>
        <p:nvSpPr>
          <p:cNvPr id="34842" name="文本框 17435"/>
          <p:cNvSpPr txBox="1"/>
          <p:nvPr/>
        </p:nvSpPr>
        <p:spPr>
          <a:xfrm>
            <a:off x="7848918" y="3929698"/>
            <a:ext cx="892175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   -2</a:t>
            </a:r>
          </a:p>
        </p:txBody>
      </p:sp>
      <p:sp>
        <p:nvSpPr>
          <p:cNvPr id="34843" name="文本框 17436"/>
          <p:cNvSpPr txBox="1"/>
          <p:nvPr/>
        </p:nvSpPr>
        <p:spPr>
          <a:xfrm>
            <a:off x="8114030" y="4671060"/>
            <a:ext cx="51117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-3</a:t>
            </a:r>
          </a:p>
        </p:txBody>
      </p:sp>
      <p:sp>
        <p:nvSpPr>
          <p:cNvPr id="34844" name="文本框 17437"/>
          <p:cNvSpPr txBox="1"/>
          <p:nvPr/>
        </p:nvSpPr>
        <p:spPr>
          <a:xfrm>
            <a:off x="8698230" y="861060"/>
            <a:ext cx="365125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y</a:t>
            </a:r>
          </a:p>
        </p:txBody>
      </p:sp>
      <p:sp>
        <p:nvSpPr>
          <p:cNvPr id="34845" name="文本框 17440"/>
          <p:cNvSpPr txBox="1"/>
          <p:nvPr/>
        </p:nvSpPr>
        <p:spPr>
          <a:xfrm>
            <a:off x="255270" y="2038985"/>
            <a:ext cx="4994275" cy="1322070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4000" dirty="0">
                <a:solidFill>
                  <a:schemeClr val="tx1"/>
                </a:solidFill>
                <a:latin typeface="+mn-ea"/>
                <a:cs typeface="+mn-ea"/>
              </a:rPr>
              <a:t>在平面直角坐标系中  找</a:t>
            </a:r>
            <a:r>
              <a:rPr lang="en-US" altLang="zh-CN" sz="4000" dirty="0">
                <a:solidFill>
                  <a:schemeClr val="tx1"/>
                </a:solidFill>
                <a:latin typeface="+mn-ea"/>
                <a:cs typeface="+mn-ea"/>
              </a:rPr>
              <a:t>(3,-2)</a:t>
            </a:r>
            <a:r>
              <a:rPr lang="zh-CN" altLang="en-US" sz="4000" dirty="0">
                <a:solidFill>
                  <a:schemeClr val="tx1"/>
                </a:solidFill>
                <a:latin typeface="+mn-ea"/>
                <a:cs typeface="+mn-ea"/>
              </a:rPr>
              <a:t>表示的点</a:t>
            </a:r>
            <a:r>
              <a:rPr lang="en-US" altLang="zh-CN" sz="4000" dirty="0">
                <a:solidFill>
                  <a:schemeClr val="tx1"/>
                </a:solidFill>
                <a:latin typeface="+mn-ea"/>
                <a:cs typeface="+mn-ea"/>
              </a:rPr>
              <a:t>A</a:t>
            </a:r>
            <a:r>
              <a:rPr lang="zh-CN" altLang="en-US" sz="4000" dirty="0">
                <a:solidFill>
                  <a:schemeClr val="tx1"/>
                </a:solidFill>
                <a:latin typeface="+mn-ea"/>
                <a:cs typeface="+mn-ea"/>
              </a:rPr>
              <a:t>。</a:t>
            </a:r>
          </a:p>
        </p:txBody>
      </p:sp>
      <p:sp>
        <p:nvSpPr>
          <p:cNvPr id="17443" name="矩形 17442"/>
          <p:cNvSpPr/>
          <p:nvPr/>
        </p:nvSpPr>
        <p:spPr>
          <a:xfrm>
            <a:off x="229553" y="4047490"/>
            <a:ext cx="8153400" cy="2439988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r>
              <a:rPr lang="zh-CN" altLang="en-US" sz="3200" b="1" dirty="0">
                <a:solidFill>
                  <a:srgbClr val="FF0000"/>
                </a:solidFill>
                <a:latin typeface="+mn-ea"/>
                <a:cs typeface="+mn-ea"/>
              </a:rPr>
              <a:t>由坐标找点的方法：</a:t>
            </a:r>
          </a:p>
          <a:p>
            <a:r>
              <a:rPr lang="zh-CN" altLang="en-US" sz="3200" b="1" dirty="0">
                <a:solidFill>
                  <a:schemeClr val="tx1"/>
                </a:solidFill>
                <a:latin typeface="+mn-ea"/>
                <a:cs typeface="+mn-ea"/>
              </a:rPr>
              <a:t>       </a:t>
            </a:r>
            <a:r>
              <a:rPr lang="zh-CN" altLang="en-US" sz="3200" b="1" dirty="0">
                <a:solidFill>
                  <a:srgbClr val="0000FF"/>
                </a:solidFill>
                <a:latin typeface="+mn-ea"/>
                <a:cs typeface="+mn-ea"/>
              </a:rPr>
              <a:t>先找到表示横坐标与纵坐标的点，</a:t>
            </a:r>
          </a:p>
          <a:p>
            <a:r>
              <a:rPr lang="zh-CN" altLang="en-US" sz="3200" b="1" dirty="0">
                <a:solidFill>
                  <a:srgbClr val="0000FF"/>
                </a:solidFill>
                <a:latin typeface="+mn-ea"/>
                <a:cs typeface="+mn-ea"/>
              </a:rPr>
              <a:t>       然后过这两点分别作</a:t>
            </a:r>
            <a:r>
              <a:rPr lang="en-US" altLang="zh-CN" sz="3200" b="1" dirty="0">
                <a:solidFill>
                  <a:srgbClr val="0000FF"/>
                </a:solidFill>
                <a:latin typeface="+mn-ea"/>
                <a:cs typeface="+mn-ea"/>
              </a:rPr>
              <a:t>x</a:t>
            </a:r>
            <a:r>
              <a:rPr lang="zh-CN" altLang="en-US" sz="3200" b="1" dirty="0">
                <a:solidFill>
                  <a:srgbClr val="0000FF"/>
                </a:solidFill>
                <a:latin typeface="+mn-ea"/>
                <a:cs typeface="+mn-ea"/>
              </a:rPr>
              <a:t>轴与</a:t>
            </a:r>
            <a:r>
              <a:rPr lang="en-US" altLang="zh-CN" sz="3200" b="1" dirty="0">
                <a:solidFill>
                  <a:srgbClr val="0000FF"/>
                </a:solidFill>
                <a:latin typeface="+mn-ea"/>
                <a:cs typeface="+mn-ea"/>
              </a:rPr>
              <a:t>y</a:t>
            </a:r>
            <a:r>
              <a:rPr lang="zh-CN" altLang="en-US" sz="3200" b="1" dirty="0">
                <a:solidFill>
                  <a:srgbClr val="0000FF"/>
                </a:solidFill>
                <a:latin typeface="+mn-ea"/>
                <a:cs typeface="+mn-ea"/>
              </a:rPr>
              <a:t>轴的垂线，</a:t>
            </a:r>
          </a:p>
          <a:p>
            <a:r>
              <a:rPr lang="zh-CN" altLang="en-US" sz="3200" b="1" dirty="0">
                <a:solidFill>
                  <a:srgbClr val="0000FF"/>
                </a:solidFill>
                <a:latin typeface="+mn-ea"/>
                <a:cs typeface="+mn-ea"/>
              </a:rPr>
              <a:t>       垂线的交点就是该坐标对应的点。</a:t>
            </a:r>
          </a:p>
        </p:txBody>
      </p:sp>
      <p:sp>
        <p:nvSpPr>
          <p:cNvPr id="17444" name="直接连接符 17443"/>
          <p:cNvSpPr/>
          <p:nvPr/>
        </p:nvSpPr>
        <p:spPr>
          <a:xfrm>
            <a:off x="10454005" y="3147060"/>
            <a:ext cx="0" cy="1546225"/>
          </a:xfrm>
          <a:prstGeom prst="line">
            <a:avLst/>
          </a:prstGeom>
          <a:ln w="38100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17445" name="直接连接符 17444"/>
          <p:cNvSpPr/>
          <p:nvPr/>
        </p:nvSpPr>
        <p:spPr>
          <a:xfrm rot="5400000">
            <a:off x="9517380" y="3169285"/>
            <a:ext cx="0" cy="2089150"/>
          </a:xfrm>
          <a:prstGeom prst="line">
            <a:avLst/>
          </a:prstGeom>
          <a:ln w="38100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17446" name="椭圆 17445"/>
          <p:cNvSpPr/>
          <p:nvPr/>
        </p:nvSpPr>
        <p:spPr>
          <a:xfrm rot="-5400000">
            <a:off x="10368280" y="4142423"/>
            <a:ext cx="166688" cy="152400"/>
          </a:xfrm>
          <a:prstGeom prst="ellipse">
            <a:avLst/>
          </a:prstGeom>
          <a:solidFill>
            <a:srgbClr val="FF00FF"/>
          </a:solidFill>
          <a:ln w="31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7" name="矩形 17446"/>
          <p:cNvSpPr/>
          <p:nvPr/>
        </p:nvSpPr>
        <p:spPr>
          <a:xfrm>
            <a:off x="10612755" y="3929698"/>
            <a:ext cx="4889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A</a:t>
            </a:r>
          </a:p>
        </p:txBody>
      </p:sp>
      <p:sp>
        <p:nvSpPr>
          <p:cNvPr id="34851" name="文本框 17447"/>
          <p:cNvSpPr txBox="1"/>
          <p:nvPr/>
        </p:nvSpPr>
        <p:spPr>
          <a:xfrm>
            <a:off x="301308" y="972820"/>
            <a:ext cx="5400675" cy="706755"/>
          </a:xfrm>
          <a:prstGeom prst="rect">
            <a:avLst/>
          </a:prstGeom>
          <a:noFill/>
          <a:ln w="9525">
            <a:noFill/>
          </a:ln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+mn-ea"/>
              </a:rPr>
              <a:t>由坐标找点</a:t>
            </a:r>
          </a:p>
        </p:txBody>
      </p:sp>
      <p:sp>
        <p:nvSpPr>
          <p:cNvPr id="17449" name="椭圆 17448"/>
          <p:cNvSpPr/>
          <p:nvPr/>
        </p:nvSpPr>
        <p:spPr>
          <a:xfrm rot="-5400000">
            <a:off x="10387330" y="2999423"/>
            <a:ext cx="166688" cy="152400"/>
          </a:xfrm>
          <a:prstGeom prst="ellipse">
            <a:avLst/>
          </a:prstGeom>
          <a:solidFill>
            <a:schemeClr val="tx1"/>
          </a:solidFill>
          <a:ln w="31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50" name="椭圆 17449"/>
          <p:cNvSpPr/>
          <p:nvPr/>
        </p:nvSpPr>
        <p:spPr>
          <a:xfrm rot="-5400000">
            <a:off x="8444230" y="4151948"/>
            <a:ext cx="166688" cy="152400"/>
          </a:xfrm>
          <a:prstGeom prst="ellipse">
            <a:avLst/>
          </a:prstGeom>
          <a:solidFill>
            <a:schemeClr val="tx1"/>
          </a:solidFill>
          <a:ln w="31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17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7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4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7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2000"/>
                                        <p:tgtEl>
                                          <p:spTgt spid="17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43" grpId="0" bldLvl="0" animBg="1"/>
      <p:bldP spid="1744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4a46e8e8-51bd-4e67-bbdf-4020508f0be5}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中文微软西文new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A000120150716A04KPBG</Template>
  <TotalTime>1</TotalTime>
  <Words>1444</Words>
  <Application>Microsoft Office PowerPoint</Application>
  <PresentationFormat>自定义</PresentationFormat>
  <Paragraphs>392</Paragraphs>
  <Slides>20</Slides>
  <Notes>18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hanjibin</dc:creator>
  <cp:lastModifiedBy>ckb</cp:lastModifiedBy>
  <cp:revision>492</cp:revision>
  <dcterms:created xsi:type="dcterms:W3CDTF">2017-03-29T03:26:00Z</dcterms:created>
  <dcterms:modified xsi:type="dcterms:W3CDTF">2020-04-24T02:31:21Z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